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488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1C39-716E-4C94-8818-A16B35672CA6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01A41-60A4-4AF5-8165-6E2976B39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4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k object 34"/>
          <p:cNvSpPr/>
          <p:nvPr/>
        </p:nvSpPr>
        <p:spPr>
          <a:xfrm>
            <a:off x="2484123" y="2909288"/>
            <a:ext cx="5288280" cy="7149465"/>
          </a:xfrm>
          <a:custGeom>
            <a:avLst/>
            <a:gdLst/>
            <a:ahLst/>
            <a:cxnLst/>
            <a:rect l="l" t="t" r="r" b="b"/>
            <a:pathLst>
              <a:path w="5288280" h="7149465">
                <a:moveTo>
                  <a:pt x="5288276" y="0"/>
                </a:moveTo>
                <a:lnTo>
                  <a:pt x="0" y="6415189"/>
                </a:lnTo>
                <a:lnTo>
                  <a:pt x="890317" y="7149111"/>
                </a:lnTo>
                <a:lnTo>
                  <a:pt x="3902726" y="7149111"/>
                </a:lnTo>
                <a:lnTo>
                  <a:pt x="5288276" y="5468309"/>
                </a:lnTo>
                <a:lnTo>
                  <a:pt x="52882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1/13/2017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Price@epicbrokers.com" TargetMode="External"/><Relationship Id="rId2" Type="http://schemas.openxmlformats.org/officeDocument/2006/relationships/hyperlink" Target="http://www.usafootball.com/league-and-club-insurance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hyperlink" Target="mailto:Clayton.Marsh@epicbrokers.com" TargetMode="External"/><Relationship Id="rId4" Type="http://schemas.openxmlformats.org/officeDocument/2006/relationships/hyperlink" Target="mailto:Joe.Micciche@epicbrokers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0737" y="3049994"/>
            <a:ext cx="6531609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16700"/>
              </a:lnSpc>
            </a:pP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In </a:t>
            </a:r>
            <a:r>
              <a:rPr sz="1000" dirty="0">
                <a:solidFill>
                  <a:srgbClr val="19315B"/>
                </a:solidFill>
                <a:latin typeface="Franklin Gothic Demi"/>
                <a:cs typeface="Franklin Gothic Demi"/>
              </a:rPr>
              <a:t>partnership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with ASG Programs from EPIC, </a:t>
            </a:r>
            <a:r>
              <a:rPr sz="1000" spc="-10" dirty="0">
                <a:solidFill>
                  <a:srgbClr val="19315B"/>
                </a:solidFill>
                <a:latin typeface="Franklin Gothic Demi"/>
                <a:cs typeface="Franklin Gothic Demi"/>
              </a:rPr>
              <a:t>USA Football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is committed to delivering the most comprehensive and  cost-effective insurance protection </a:t>
            </a:r>
            <a:r>
              <a:rPr sz="1000" spc="-10" dirty="0">
                <a:solidFill>
                  <a:srgbClr val="19315B"/>
                </a:solidFill>
                <a:latin typeface="Franklin Gothic Demi"/>
                <a:cs typeface="Franklin Gothic Demi"/>
              </a:rPr>
              <a:t>for youth football’s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most </a:t>
            </a:r>
            <a:r>
              <a:rPr sz="1000" dirty="0">
                <a:solidFill>
                  <a:srgbClr val="19315B"/>
                </a:solidFill>
                <a:latin typeface="Franklin Gothic Demi"/>
                <a:cs typeface="Franklin Gothic Demi"/>
              </a:rPr>
              <a:t>important constituents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- the children who play this</a:t>
            </a:r>
            <a:r>
              <a:rPr sz="1000" spc="185" dirty="0">
                <a:solidFill>
                  <a:srgbClr val="19315B"/>
                </a:solidFill>
                <a:latin typeface="Franklin Gothic Demi"/>
                <a:cs typeface="Franklin Gothic Demi"/>
              </a:rPr>
              <a:t> </a:t>
            </a:r>
            <a:r>
              <a:rPr sz="1000" dirty="0">
                <a:solidFill>
                  <a:srgbClr val="19315B"/>
                </a:solidFill>
                <a:latin typeface="Franklin Gothic Demi"/>
                <a:cs typeface="Franklin Gothic Demi"/>
              </a:rPr>
              <a:t>sport.</a:t>
            </a:r>
            <a:endParaRPr sz="1000" dirty="0">
              <a:latin typeface="Franklin Gothic Demi"/>
              <a:cs typeface="Franklin Gothic Demi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In </a:t>
            </a:r>
            <a:r>
              <a:rPr sz="1000" spc="-5" dirty="0" smtClean="0">
                <a:solidFill>
                  <a:srgbClr val="19315B"/>
                </a:solidFill>
                <a:latin typeface="Franklin Gothic Demi"/>
                <a:cs typeface="Franklin Gothic Demi"/>
              </a:rPr>
              <a:t>201</a:t>
            </a:r>
            <a:r>
              <a:rPr lang="en-US" sz="1000" spc="-5" dirty="0" smtClean="0">
                <a:solidFill>
                  <a:srgbClr val="19315B"/>
                </a:solidFill>
                <a:latin typeface="Franklin Gothic Demi"/>
                <a:cs typeface="Franklin Gothic Demi"/>
              </a:rPr>
              <a:t>6</a:t>
            </a:r>
            <a:r>
              <a:rPr sz="1000" spc="-5" dirty="0" smtClean="0">
                <a:solidFill>
                  <a:srgbClr val="19315B"/>
                </a:solidFill>
                <a:latin typeface="Franklin Gothic Demi"/>
                <a:cs typeface="Franklin Gothic Demi"/>
              </a:rPr>
              <a:t>,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more than </a:t>
            </a:r>
            <a:r>
              <a:rPr sz="1000" spc="-5" dirty="0" smtClean="0">
                <a:solidFill>
                  <a:srgbClr val="19315B"/>
                </a:solidFill>
                <a:latin typeface="Franklin Gothic Demi"/>
                <a:cs typeface="Franklin Gothic Demi"/>
              </a:rPr>
              <a:t>35</a:t>
            </a:r>
            <a:r>
              <a:rPr lang="en-US" sz="1000" spc="-5" dirty="0" smtClean="0">
                <a:solidFill>
                  <a:srgbClr val="19315B"/>
                </a:solidFill>
                <a:latin typeface="Franklin Gothic Demi"/>
                <a:cs typeface="Franklin Gothic Demi"/>
              </a:rPr>
              <a:t>0</a:t>
            </a:r>
            <a:r>
              <a:rPr sz="1000" spc="-5" dirty="0" smtClean="0">
                <a:solidFill>
                  <a:srgbClr val="19315B"/>
                </a:solidFill>
                <a:latin typeface="Franklin Gothic Demi"/>
                <a:cs typeface="Franklin Gothic Demi"/>
              </a:rPr>
              <a:t>,000 </a:t>
            </a:r>
            <a:r>
              <a:rPr sz="1000" spc="-10" dirty="0">
                <a:solidFill>
                  <a:srgbClr val="19315B"/>
                </a:solidFill>
                <a:latin typeface="Franklin Gothic Demi"/>
                <a:cs typeface="Franklin Gothic Demi"/>
              </a:rPr>
              <a:t>youth football </a:t>
            </a:r>
            <a:r>
              <a:rPr sz="1000" dirty="0">
                <a:solidFill>
                  <a:srgbClr val="19315B"/>
                </a:solidFill>
                <a:latin typeface="Franklin Gothic Demi"/>
                <a:cs typeface="Franklin Gothic Demi"/>
              </a:rPr>
              <a:t>participants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were covered </a:t>
            </a:r>
            <a:r>
              <a:rPr sz="1000" spc="-10" dirty="0">
                <a:solidFill>
                  <a:srgbClr val="19315B"/>
                </a:solidFill>
                <a:latin typeface="Franklin Gothic Demi"/>
                <a:cs typeface="Franklin Gothic Demi"/>
              </a:rPr>
              <a:t>by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our league insurance</a:t>
            </a:r>
            <a:r>
              <a:rPr sz="1000" spc="90" dirty="0">
                <a:solidFill>
                  <a:srgbClr val="19315B"/>
                </a:solidFill>
                <a:latin typeface="Franklin Gothic Demi"/>
                <a:cs typeface="Franklin Gothic Demi"/>
              </a:rPr>
              <a:t> </a:t>
            </a:r>
            <a:r>
              <a:rPr sz="1000" spc="-5" dirty="0">
                <a:solidFill>
                  <a:srgbClr val="19315B"/>
                </a:solidFill>
                <a:latin typeface="Franklin Gothic Demi"/>
                <a:cs typeface="Franklin Gothic Demi"/>
              </a:rPr>
              <a:t>program.</a:t>
            </a:r>
            <a:endParaRPr sz="1000" dirty="0">
              <a:latin typeface="Franklin Gothic Demi"/>
              <a:cs typeface="Franklin Gothic Demi"/>
            </a:endParaRPr>
          </a:p>
        </p:txBody>
      </p:sp>
      <p:sp>
        <p:nvSpPr>
          <p:cNvPr id="3" name="object 20"/>
          <p:cNvSpPr/>
          <p:nvPr/>
        </p:nvSpPr>
        <p:spPr>
          <a:xfrm>
            <a:off x="0" y="3794759"/>
            <a:ext cx="7772400" cy="2576195"/>
          </a:xfrm>
          <a:custGeom>
            <a:avLst/>
            <a:gdLst/>
            <a:ahLst/>
            <a:cxnLst/>
            <a:rect l="l" t="t" r="r" b="b"/>
            <a:pathLst>
              <a:path w="7772400" h="2576195">
                <a:moveTo>
                  <a:pt x="0" y="2575674"/>
                </a:moveTo>
                <a:lnTo>
                  <a:pt x="7772400" y="2575674"/>
                </a:lnTo>
                <a:lnTo>
                  <a:pt x="7772400" y="0"/>
                </a:lnTo>
                <a:lnTo>
                  <a:pt x="0" y="0"/>
                </a:lnTo>
                <a:lnTo>
                  <a:pt x="0" y="2575674"/>
                </a:lnTo>
                <a:close/>
              </a:path>
            </a:pathLst>
          </a:custGeom>
          <a:solidFill>
            <a:srgbClr val="A41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1"/>
          <p:cNvSpPr txBox="1"/>
          <p:nvPr/>
        </p:nvSpPr>
        <p:spPr>
          <a:xfrm>
            <a:off x="455997" y="4067860"/>
            <a:ext cx="6860540" cy="1859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65" dirty="0">
                <a:solidFill>
                  <a:srgbClr val="FFFFFF"/>
                </a:solidFill>
                <a:latin typeface="Gotham Bold"/>
                <a:cs typeface="Gotham Bold"/>
              </a:rPr>
              <a:t>WHAT’S </a:t>
            </a:r>
            <a:r>
              <a:rPr sz="1400" spc="-40" dirty="0">
                <a:solidFill>
                  <a:srgbClr val="FFFFFF"/>
                </a:solidFill>
                <a:latin typeface="Gotham Bold"/>
                <a:cs typeface="Gotham Bold"/>
              </a:rPr>
              <a:t>NEW FOR</a:t>
            </a:r>
            <a:r>
              <a:rPr sz="1400" spc="-5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1400" spc="-45" dirty="0" smtClean="0">
                <a:solidFill>
                  <a:srgbClr val="FFFFFF"/>
                </a:solidFill>
                <a:latin typeface="Gotham Bold"/>
                <a:cs typeface="Gotham Bold"/>
              </a:rPr>
              <a:t>201</a:t>
            </a:r>
            <a:r>
              <a:rPr lang="en-US" sz="1400" spc="-45" dirty="0" smtClean="0">
                <a:solidFill>
                  <a:srgbClr val="FFFFFF"/>
                </a:solidFill>
                <a:latin typeface="Gotham Bold"/>
                <a:cs typeface="Gotham Bold"/>
              </a:rPr>
              <a:t>7</a:t>
            </a:r>
            <a:endParaRPr sz="1400" dirty="0">
              <a:latin typeface="Gotham Bold"/>
              <a:cs typeface="Gotham Bold"/>
            </a:endParaRPr>
          </a:p>
          <a:p>
            <a:pPr marL="92710" marR="84455" indent="-635" algn="ctr">
              <a:lnSpc>
                <a:spcPct val="100000"/>
              </a:lnSpc>
              <a:spcBef>
                <a:spcPts val="459"/>
              </a:spcBef>
            </a:pP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USA Football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has been nationally recognized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for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developing </a:t>
            </a:r>
            <a:r>
              <a:rPr lang="en-US" sz="1200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the most </a:t>
            </a:r>
            <a:r>
              <a:rPr sz="1200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comprehensive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and cost-effective  insurance program. </a:t>
            </a:r>
            <a:r>
              <a:rPr lang="en-US" sz="1200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To date, t</a:t>
            </a:r>
            <a:r>
              <a:rPr sz="1200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here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is not another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organization in </a:t>
            </a:r>
            <a:r>
              <a:rPr sz="1200" spc="-5" dirty="0" smtClean="0">
                <a:solidFill>
                  <a:srgbClr val="FFFFFF"/>
                </a:solidFill>
                <a:latin typeface="Franklin Gothic Demi"/>
                <a:cs typeface="Franklin Gothic Demi"/>
              </a:rPr>
              <a:t>the </a:t>
            </a:r>
            <a:r>
              <a:rPr sz="1200" dirty="0">
                <a:solidFill>
                  <a:srgbClr val="FFFFFF"/>
                </a:solidFill>
                <a:latin typeface="Franklin Gothic Demi"/>
                <a:cs typeface="Franklin Gothic Demi"/>
              </a:rPr>
              <a:t>sport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of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youth football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that can match the Heads Up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Football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Insurance</a:t>
            </a:r>
            <a:r>
              <a:rPr sz="1200" spc="13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Franklin Gothic Demi"/>
                <a:cs typeface="Franklin Gothic Demi"/>
              </a:rPr>
              <a:t>Team.</a:t>
            </a:r>
            <a:endParaRPr sz="1200" dirty="0">
              <a:latin typeface="Franklin Gothic Demi"/>
              <a:cs typeface="Franklin Gothic Demi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2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Gotham Bold"/>
                <a:cs typeface="Gotham Bold"/>
              </a:rPr>
              <a:t>WHY </a:t>
            </a:r>
            <a:r>
              <a:rPr sz="1400" spc="-45" dirty="0">
                <a:solidFill>
                  <a:srgbClr val="FFFFFF"/>
                </a:solidFill>
                <a:latin typeface="Gotham Bold"/>
                <a:cs typeface="Gotham Bold"/>
              </a:rPr>
              <a:t>HEADS </a:t>
            </a:r>
            <a:r>
              <a:rPr sz="1400" spc="-40" dirty="0">
                <a:solidFill>
                  <a:srgbClr val="FFFFFF"/>
                </a:solidFill>
                <a:latin typeface="Gotham Bold"/>
                <a:cs typeface="Gotham Bold"/>
              </a:rPr>
              <a:t>UP</a:t>
            </a:r>
            <a:r>
              <a:rPr sz="1400" spc="-9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1400" spc="-45" dirty="0">
                <a:solidFill>
                  <a:srgbClr val="FFFFFF"/>
                </a:solidFill>
                <a:latin typeface="Gotham Bold"/>
                <a:cs typeface="Gotham Bold"/>
              </a:rPr>
              <a:t>FOOTBALL</a:t>
            </a:r>
            <a:endParaRPr sz="1400" dirty="0">
              <a:latin typeface="Gotham Bold"/>
              <a:cs typeface="Gotham Bold"/>
            </a:endParaRPr>
          </a:p>
          <a:p>
            <a:pPr marL="12700" marR="5080" algn="ctr">
              <a:lnSpc>
                <a:spcPct val="100000"/>
              </a:lnSpc>
              <a:spcBef>
                <a:spcPts val="459"/>
              </a:spcBef>
            </a:pP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Changing the culture of the game </a:t>
            </a:r>
            <a:r>
              <a:rPr sz="1200" spc="5" dirty="0">
                <a:solidFill>
                  <a:srgbClr val="FFFFFF"/>
                </a:solidFill>
                <a:latin typeface="Franklin Gothic Demi"/>
                <a:cs typeface="Franklin Gothic Demi"/>
              </a:rPr>
              <a:t>starts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with </a:t>
            </a:r>
            <a:r>
              <a:rPr sz="1200" dirty="0">
                <a:solidFill>
                  <a:srgbClr val="FFFFFF"/>
                </a:solidFill>
                <a:latin typeface="Franklin Gothic Demi"/>
                <a:cs typeface="Franklin Gothic Demi"/>
              </a:rPr>
              <a:t>coaches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–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they have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the ability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mold the techniques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of 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our future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football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players. League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Player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Safety Coaches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have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been </a:t>
            </a:r>
            <a:r>
              <a:rPr sz="1200" dirty="0">
                <a:solidFill>
                  <a:srgbClr val="FFFFFF"/>
                </a:solidFill>
                <a:latin typeface="Franklin Gothic Demi"/>
                <a:cs typeface="Franklin Gothic Demi"/>
              </a:rPr>
              <a:t>chosen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to employ best practices  through education and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monitoring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to help promote a better and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safer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game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for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all</a:t>
            </a:r>
            <a:r>
              <a:rPr sz="1200" spc="17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1200" dirty="0">
                <a:solidFill>
                  <a:srgbClr val="FFFFFF"/>
                </a:solidFill>
                <a:latin typeface="Franklin Gothic Demi"/>
                <a:cs typeface="Franklin Gothic Demi"/>
              </a:rPr>
              <a:t>participants.</a:t>
            </a:r>
            <a:endParaRPr sz="1200" dirty="0">
              <a:latin typeface="Franklin Gothic Demi"/>
              <a:cs typeface="Franklin Gothic Demi"/>
            </a:endParaRPr>
          </a:p>
        </p:txBody>
      </p:sp>
      <p:sp>
        <p:nvSpPr>
          <p:cNvPr id="5" name="object 37"/>
          <p:cNvSpPr/>
          <p:nvPr/>
        </p:nvSpPr>
        <p:spPr>
          <a:xfrm>
            <a:off x="0" y="7919719"/>
            <a:ext cx="7772400" cy="2138680"/>
          </a:xfrm>
          <a:custGeom>
            <a:avLst/>
            <a:gdLst/>
            <a:ahLst/>
            <a:cxnLst/>
            <a:rect l="l" t="t" r="r" b="b"/>
            <a:pathLst>
              <a:path w="7772400" h="2138679">
                <a:moveTo>
                  <a:pt x="0" y="2138679"/>
                </a:moveTo>
                <a:lnTo>
                  <a:pt x="7772400" y="2138679"/>
                </a:lnTo>
                <a:lnTo>
                  <a:pt x="7772400" y="0"/>
                </a:lnTo>
                <a:lnTo>
                  <a:pt x="0" y="0"/>
                </a:lnTo>
                <a:lnTo>
                  <a:pt x="0" y="2138679"/>
                </a:lnTo>
                <a:close/>
              </a:path>
            </a:pathLst>
          </a:custGeom>
          <a:solidFill>
            <a:srgbClr val="1931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8"/>
          <p:cNvSpPr txBox="1"/>
          <p:nvPr/>
        </p:nvSpPr>
        <p:spPr>
          <a:xfrm>
            <a:off x="958414" y="8155940"/>
            <a:ext cx="5767070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40" dirty="0">
                <a:solidFill>
                  <a:srgbClr val="FFFFFF"/>
                </a:solidFill>
                <a:latin typeface="Gotham Bold"/>
                <a:cs typeface="Gotham Bold"/>
              </a:rPr>
              <a:t>ENROLL IN THE </a:t>
            </a:r>
            <a:r>
              <a:rPr sz="1400" spc="-45" dirty="0">
                <a:solidFill>
                  <a:srgbClr val="FFFFFF"/>
                </a:solidFill>
                <a:latin typeface="Gotham Bold"/>
                <a:cs typeface="Gotham Bold"/>
              </a:rPr>
              <a:t>HEADS </a:t>
            </a:r>
            <a:r>
              <a:rPr sz="1400" spc="-40" dirty="0">
                <a:solidFill>
                  <a:srgbClr val="FFFFFF"/>
                </a:solidFill>
                <a:latin typeface="Gotham Bold"/>
                <a:cs typeface="Gotham Bold"/>
              </a:rPr>
              <a:t>UP </a:t>
            </a:r>
            <a:r>
              <a:rPr sz="1400" spc="-45" dirty="0">
                <a:solidFill>
                  <a:srgbClr val="FFFFFF"/>
                </a:solidFill>
                <a:latin typeface="Gotham Bold"/>
                <a:cs typeface="Gotham Bold"/>
              </a:rPr>
              <a:t>FOOTBALL </a:t>
            </a:r>
            <a:r>
              <a:rPr sz="1400" spc="-40" dirty="0">
                <a:solidFill>
                  <a:srgbClr val="FFFFFF"/>
                </a:solidFill>
                <a:latin typeface="Gotham Bold"/>
                <a:cs typeface="Gotham Bold"/>
              </a:rPr>
              <a:t>INSURANCE</a:t>
            </a:r>
            <a:r>
              <a:rPr sz="1400" spc="-35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Gotham Bold"/>
                <a:cs typeface="Gotham Bold"/>
              </a:rPr>
              <a:t>PROGRAM:</a:t>
            </a:r>
            <a:endParaRPr sz="1400" dirty="0">
              <a:latin typeface="Gotham Bold"/>
              <a:cs typeface="Gotham Bold"/>
            </a:endParaRPr>
          </a:p>
          <a:p>
            <a:pPr algn="ctr">
              <a:lnSpc>
                <a:spcPts val="1550"/>
              </a:lnSpc>
              <a:spcBef>
                <a:spcPts val="480"/>
              </a:spcBef>
            </a:pPr>
            <a:r>
              <a:rPr sz="13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Go to</a:t>
            </a:r>
            <a:r>
              <a:rPr sz="1300" spc="6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Franklin Gothic Demi"/>
                <a:cs typeface="Franklin Gothic Demi"/>
                <a:hlinkClick r:id="rId2"/>
              </a:rPr>
              <a:t>www.usafootball.com/league-and-club-insurance.</a:t>
            </a:r>
            <a:endParaRPr sz="1300" dirty="0">
              <a:latin typeface="Franklin Gothic Demi"/>
              <a:cs typeface="Franklin Gothic Demi"/>
            </a:endParaRPr>
          </a:p>
          <a:p>
            <a:pPr algn="ctr">
              <a:lnSpc>
                <a:spcPts val="1430"/>
              </a:lnSpc>
            </a:pP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Complete the FREE quote request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be contacted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by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a</a:t>
            </a:r>
            <a:r>
              <a:rPr sz="1200" spc="4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representative.</a:t>
            </a:r>
            <a:endParaRPr sz="1200" dirty="0">
              <a:latin typeface="Franklin Gothic Demi"/>
              <a:cs typeface="Franklin Gothic Demi"/>
            </a:endParaRPr>
          </a:p>
          <a:p>
            <a:pPr marL="635" algn="ctr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Contact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your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ASG Programs team member to submit </a:t>
            </a:r>
            <a:r>
              <a:rPr sz="1200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your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completed</a:t>
            </a:r>
            <a:r>
              <a:rPr sz="1200" spc="114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application.</a:t>
            </a:r>
            <a:endParaRPr sz="1200" dirty="0">
              <a:latin typeface="Franklin Gothic Demi"/>
              <a:cs typeface="Franklin Gothic Demi"/>
            </a:endParaRPr>
          </a:p>
        </p:txBody>
      </p:sp>
      <p:graphicFrame>
        <p:nvGraphicFramePr>
          <p:cNvPr id="7" name="object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763993"/>
              </p:ext>
            </p:extLst>
          </p:nvPr>
        </p:nvGraphicFramePr>
        <p:xfrm>
          <a:off x="495140" y="9220200"/>
          <a:ext cx="6821397" cy="52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4768"/>
                <a:gridCol w="2323839"/>
                <a:gridCol w="2332790"/>
              </a:tblGrid>
              <a:tr h="511284">
                <a:tc>
                  <a:txBody>
                    <a:bodyPr/>
                    <a:lstStyle/>
                    <a:p>
                      <a:pPr marR="70485" algn="ctr">
                        <a:lnSpc>
                          <a:spcPts val="1170"/>
                        </a:lnSpc>
                      </a:pPr>
                      <a:r>
                        <a:rPr sz="1200" b="0" spc="-35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CHRIS</a:t>
                      </a:r>
                      <a:r>
                        <a:rPr sz="1200" b="0" spc="-110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sz="1200" b="0" spc="-35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PRICE</a:t>
                      </a:r>
                      <a:endParaRPr sz="1200" b="0" dirty="0">
                        <a:latin typeface="Gotham Bold"/>
                        <a:cs typeface="Gotham Bold"/>
                      </a:endParaRPr>
                    </a:p>
                    <a:p>
                      <a:pPr marR="7048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b="0" spc="-15" dirty="0">
                          <a:solidFill>
                            <a:srgbClr val="FFFFFF"/>
                          </a:solidFill>
                          <a:latin typeface="Gotham Book"/>
                          <a:cs typeface="Gotham Book"/>
                        </a:rPr>
                        <a:t>617.398.5557</a:t>
                      </a:r>
                      <a:endParaRPr sz="1000" b="0" dirty="0">
                        <a:latin typeface="Gotham Book"/>
                        <a:cs typeface="Gotham Book"/>
                      </a:endParaRPr>
                    </a:p>
                    <a:p>
                      <a:pPr marR="70485" algn="ctr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rgbClr val="FFFFFF"/>
                          </a:solidFill>
                          <a:latin typeface="Gotham Book"/>
                          <a:cs typeface="Gotham Book"/>
                          <a:hlinkClick r:id="rId3"/>
                        </a:rPr>
                        <a:t>Chris.Price@epicbrokers.com</a:t>
                      </a:r>
                      <a:endParaRPr sz="1000" b="0" dirty="0">
                        <a:latin typeface="Gotham Book"/>
                        <a:cs typeface="Gotham Book"/>
                      </a:endParaRPr>
                    </a:p>
                  </a:txBody>
                  <a:tcPr marL="0" marR="0" marT="0" marB="0">
                    <a:solidFill>
                      <a:srgbClr val="19315B"/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ctr">
                        <a:lnSpc>
                          <a:spcPts val="1170"/>
                        </a:lnSpc>
                      </a:pPr>
                      <a:r>
                        <a:rPr sz="1200" b="0" spc="-35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JOE</a:t>
                      </a:r>
                      <a:r>
                        <a:rPr sz="1200" b="0" spc="-95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sz="1200" b="0" spc="-40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MICCICHE</a:t>
                      </a:r>
                      <a:endParaRPr sz="1200" b="0" dirty="0">
                        <a:latin typeface="Gotham Bold"/>
                        <a:cs typeface="Gotham Bold"/>
                      </a:endParaRPr>
                    </a:p>
                    <a:p>
                      <a:pPr marL="5588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b="0" spc="-15" dirty="0">
                          <a:solidFill>
                            <a:srgbClr val="FFFFFF"/>
                          </a:solidFill>
                          <a:latin typeface="Gotham Book"/>
                          <a:cs typeface="Gotham Book"/>
                        </a:rPr>
                        <a:t>617.398.5562</a:t>
                      </a:r>
                      <a:endParaRPr sz="1000" b="0" dirty="0">
                        <a:latin typeface="Gotham Book"/>
                        <a:cs typeface="Gotham Book"/>
                      </a:endParaRPr>
                    </a:p>
                    <a:p>
                      <a:pPr marL="55880" algn="ctr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rgbClr val="FFFFFF"/>
                          </a:solidFill>
                          <a:latin typeface="Gotham Book"/>
                          <a:cs typeface="Gotham Book"/>
                          <a:hlinkClick r:id="rId4"/>
                        </a:rPr>
                        <a:t>Joe.Micciche@epicbrokers.com</a:t>
                      </a:r>
                      <a:endParaRPr sz="1000" b="0" dirty="0">
                        <a:latin typeface="Gotham Book"/>
                        <a:cs typeface="Gotham Book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ts val="1170"/>
                        </a:lnSpc>
                      </a:pPr>
                      <a:r>
                        <a:rPr sz="1200" b="0" spc="-60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CLAYTON</a:t>
                      </a:r>
                      <a:r>
                        <a:rPr sz="1200" b="0" spc="-105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sz="1200" b="0" spc="-35" dirty="0">
                          <a:solidFill>
                            <a:srgbClr val="FFFFFF"/>
                          </a:solidFill>
                          <a:latin typeface="Gotham Bold"/>
                          <a:cs typeface="Gotham Bold"/>
                        </a:rPr>
                        <a:t>MARSH</a:t>
                      </a:r>
                      <a:endParaRPr sz="1200" b="0" dirty="0">
                        <a:latin typeface="Gotham Bold"/>
                        <a:cs typeface="Gotham Bold"/>
                      </a:endParaRPr>
                    </a:p>
                    <a:p>
                      <a:pPr marL="2222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000" b="0" spc="-15" dirty="0">
                          <a:solidFill>
                            <a:srgbClr val="FFFFFF"/>
                          </a:solidFill>
                          <a:latin typeface="Gotham Book"/>
                          <a:cs typeface="Gotham Book"/>
                        </a:rPr>
                        <a:t>617.993.0634</a:t>
                      </a:r>
                      <a:endParaRPr sz="1000" b="0" dirty="0">
                        <a:latin typeface="Gotham Book"/>
                        <a:cs typeface="Gotham Book"/>
                      </a:endParaRPr>
                    </a:p>
                    <a:p>
                      <a:pPr marL="22225" algn="ctr">
                        <a:lnSpc>
                          <a:spcPct val="100000"/>
                        </a:lnSpc>
                      </a:pPr>
                      <a:r>
                        <a:rPr sz="1000" b="0" spc="-5" dirty="0">
                          <a:solidFill>
                            <a:srgbClr val="FFFFFF"/>
                          </a:solidFill>
                          <a:latin typeface="Gotham Book"/>
                          <a:cs typeface="Gotham Book"/>
                          <a:hlinkClick r:id="rId5"/>
                        </a:rPr>
                        <a:t>Clayton.Marsh@epicbrokers.com</a:t>
                      </a:r>
                      <a:endParaRPr sz="1000" b="0" dirty="0">
                        <a:latin typeface="Gotham Book"/>
                        <a:cs typeface="Gotham Book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sp>
        <p:nvSpPr>
          <p:cNvPr id="8" name="object 6"/>
          <p:cNvSpPr/>
          <p:nvPr/>
        </p:nvSpPr>
        <p:spPr>
          <a:xfrm>
            <a:off x="2134111" y="6572494"/>
            <a:ext cx="3504859" cy="11999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70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0"/>
          <p:cNvSpPr/>
          <p:nvPr/>
        </p:nvSpPr>
        <p:spPr>
          <a:xfrm>
            <a:off x="-8744" y="2882901"/>
            <a:ext cx="7781144" cy="761999"/>
          </a:xfrm>
          <a:custGeom>
            <a:avLst/>
            <a:gdLst/>
            <a:ahLst/>
            <a:cxnLst/>
            <a:rect l="l" t="t" r="r" b="b"/>
            <a:pathLst>
              <a:path w="7772400" h="2576195">
                <a:moveTo>
                  <a:pt x="0" y="2575674"/>
                </a:moveTo>
                <a:lnTo>
                  <a:pt x="7772400" y="2575674"/>
                </a:lnTo>
                <a:lnTo>
                  <a:pt x="7772400" y="0"/>
                </a:lnTo>
                <a:lnTo>
                  <a:pt x="0" y="0"/>
                </a:lnTo>
                <a:lnTo>
                  <a:pt x="0" y="2575674"/>
                </a:lnTo>
                <a:close/>
              </a:path>
            </a:pathLst>
          </a:custGeom>
          <a:solidFill>
            <a:srgbClr val="A41C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55429" y="3065271"/>
            <a:ext cx="48323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70" dirty="0" smtClean="0">
                <a:solidFill>
                  <a:srgbClr val="FFFFFF"/>
                </a:solidFill>
                <a:latin typeface="Gotham Bold"/>
                <a:cs typeface="Gotham Bold"/>
              </a:rPr>
              <a:t>201</a:t>
            </a:r>
            <a:r>
              <a:rPr lang="en-US" sz="2400" spc="-70" dirty="0" smtClean="0">
                <a:solidFill>
                  <a:srgbClr val="FFFFFF"/>
                </a:solidFill>
                <a:latin typeface="Gotham Bold"/>
                <a:cs typeface="Gotham Bold"/>
              </a:rPr>
              <a:t>7</a:t>
            </a:r>
            <a:r>
              <a:rPr sz="2400" spc="-70" dirty="0" smtClean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Gotham Bold"/>
                <a:cs typeface="Gotham Bold"/>
              </a:rPr>
              <a:t>INSURANCE</a:t>
            </a:r>
            <a:r>
              <a:rPr sz="2400" spc="-110" dirty="0">
                <a:solidFill>
                  <a:srgbClr val="FFFFFF"/>
                </a:solidFill>
                <a:latin typeface="Gotham Bold"/>
                <a:cs typeface="Gotham Bold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Gotham Bold"/>
                <a:cs typeface="Gotham Bold"/>
              </a:rPr>
              <a:t>COVERAGES</a:t>
            </a:r>
            <a:endParaRPr sz="2400" dirty="0">
              <a:latin typeface="Gotham Bold"/>
              <a:cs typeface="Gotham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5429" y="3794921"/>
            <a:ext cx="18046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35" dirty="0">
                <a:solidFill>
                  <a:srgbClr val="A41C36"/>
                </a:solidFill>
                <a:latin typeface="Gotham Bold"/>
                <a:cs typeface="Gotham Bold"/>
              </a:rPr>
              <a:t>REQUIRED</a:t>
            </a:r>
            <a:r>
              <a:rPr sz="1200" spc="-70" dirty="0">
                <a:solidFill>
                  <a:srgbClr val="A41C36"/>
                </a:solidFill>
                <a:latin typeface="Gotham Bold"/>
                <a:cs typeface="Gotham Bold"/>
              </a:rPr>
              <a:t> </a:t>
            </a:r>
            <a:r>
              <a:rPr sz="1200" spc="-55" dirty="0">
                <a:solidFill>
                  <a:srgbClr val="A41C36"/>
                </a:solidFill>
                <a:latin typeface="Gotham Bold"/>
                <a:cs typeface="Gotham Bold"/>
              </a:rPr>
              <a:t>COVERAGE</a:t>
            </a:r>
            <a:endParaRPr sz="1200" dirty="0">
              <a:latin typeface="Gotham Bold"/>
              <a:cs typeface="Gotham Bold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99648"/>
              </p:ext>
            </p:extLst>
          </p:nvPr>
        </p:nvGraphicFramePr>
        <p:xfrm>
          <a:off x="241129" y="4044636"/>
          <a:ext cx="7267317" cy="163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9696"/>
                <a:gridCol w="3677621"/>
              </a:tblGrid>
              <a:tr h="1633827">
                <a:tc>
                  <a:txBody>
                    <a:bodyPr/>
                    <a:lstStyle/>
                    <a:p>
                      <a:pPr marL="127000">
                        <a:lnSpc>
                          <a:spcPts val="975"/>
                        </a:lnSpc>
                      </a:pPr>
                      <a:r>
                        <a:rPr sz="1000" b="1" spc="-35" dirty="0">
                          <a:solidFill>
                            <a:srgbClr val="19315B"/>
                          </a:solidFill>
                          <a:latin typeface="Gotham Bold"/>
                          <a:cs typeface="Gotham Bold"/>
                        </a:rPr>
                        <a:t>General</a:t>
                      </a:r>
                      <a:r>
                        <a:rPr sz="1000" b="1" spc="-75" dirty="0">
                          <a:solidFill>
                            <a:srgbClr val="19315B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19315B"/>
                          </a:solidFill>
                          <a:latin typeface="Gotham Bold"/>
                          <a:cs typeface="Gotham Bold"/>
                        </a:rPr>
                        <a:t>Liability</a:t>
                      </a:r>
                      <a:endParaRPr sz="1000" dirty="0">
                        <a:latin typeface="Gotham Bold"/>
                        <a:cs typeface="Gotham Bold"/>
                      </a:endParaRPr>
                    </a:p>
                    <a:p>
                      <a:pPr marL="127000" marR="539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Provides protection for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your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league’s participants </a:t>
                      </a: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(players, 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coaches and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volunteers) from </a:t>
                      </a: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many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types of third-party  claims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through </a:t>
                      </a: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comprehensive</a:t>
                      </a:r>
                      <a:r>
                        <a:rPr sz="1100" spc="-3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coverage: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355600" indent="-228600">
                        <a:lnSpc>
                          <a:spcPct val="100000"/>
                        </a:lnSpc>
                        <a:buChar char="•"/>
                        <a:tabLst>
                          <a:tab pos="355600" algn="l"/>
                        </a:tabLst>
                      </a:pP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Bodily</a:t>
                      </a:r>
                      <a:r>
                        <a:rPr sz="1100" spc="-7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injury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355600" indent="-228600">
                        <a:lnSpc>
                          <a:spcPct val="100000"/>
                        </a:lnSpc>
                        <a:buChar char="•"/>
                        <a:tabLst>
                          <a:tab pos="355600" algn="l"/>
                        </a:tabLst>
                      </a:pP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Property</a:t>
                      </a:r>
                      <a:r>
                        <a:rPr sz="1100" spc="-9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damage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355600" indent="-228600">
                        <a:lnSpc>
                          <a:spcPct val="100000"/>
                        </a:lnSpc>
                        <a:buChar char="•"/>
                        <a:tabLst>
                          <a:tab pos="355600" algn="l"/>
                        </a:tabLst>
                      </a:pP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Personal</a:t>
                      </a:r>
                      <a:r>
                        <a:rPr sz="1100" spc="-7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injury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355600" marR="444500" indent="-228600">
                        <a:lnSpc>
                          <a:spcPct val="100000"/>
                        </a:lnSpc>
                        <a:buChar char="•"/>
                        <a:tabLst>
                          <a:tab pos="355600" algn="l"/>
                        </a:tabLst>
                      </a:pP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Sexual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abuse /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Molestation (applicant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needs </a:t>
                      </a:r>
                      <a:r>
                        <a:rPr sz="1100" spc="-1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to 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request)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355600" indent="-228600">
                        <a:lnSpc>
                          <a:spcPct val="100000"/>
                        </a:lnSpc>
                        <a:buChar char="•"/>
                        <a:tabLst>
                          <a:tab pos="355600" algn="l"/>
                        </a:tabLst>
                      </a:pP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Legal</a:t>
                      </a:r>
                      <a:r>
                        <a:rPr sz="1100" spc="-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defense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975"/>
                        </a:lnSpc>
                      </a:pPr>
                      <a:r>
                        <a:rPr sz="1000" b="1" spc="-30" dirty="0">
                          <a:solidFill>
                            <a:srgbClr val="19315B"/>
                          </a:solidFill>
                          <a:latin typeface="Gotham Bold"/>
                          <a:cs typeface="Gotham Bold"/>
                        </a:rPr>
                        <a:t>Secondary </a:t>
                      </a:r>
                      <a:r>
                        <a:rPr sz="1000" b="1" spc="-35" dirty="0">
                          <a:solidFill>
                            <a:srgbClr val="19315B"/>
                          </a:solidFill>
                          <a:latin typeface="Gotham Bold"/>
                          <a:cs typeface="Gotham Bold"/>
                        </a:rPr>
                        <a:t>Accident</a:t>
                      </a:r>
                      <a:r>
                        <a:rPr sz="1000" b="1" spc="-75" dirty="0">
                          <a:solidFill>
                            <a:srgbClr val="19315B"/>
                          </a:solidFill>
                          <a:latin typeface="Gotham Bold"/>
                          <a:cs typeface="Gotham Bold"/>
                        </a:rPr>
                        <a:t> </a:t>
                      </a:r>
                      <a:r>
                        <a:rPr sz="1000" b="1" spc="-30" dirty="0">
                          <a:solidFill>
                            <a:srgbClr val="19315B"/>
                          </a:solidFill>
                          <a:latin typeface="Gotham Bold"/>
                          <a:cs typeface="Gotham Bold"/>
                        </a:rPr>
                        <a:t>Medical</a:t>
                      </a:r>
                      <a:endParaRPr sz="1000" dirty="0">
                        <a:latin typeface="Gotham Bold"/>
                        <a:cs typeface="Gotham Bold"/>
                      </a:endParaRPr>
                    </a:p>
                    <a:p>
                      <a:pPr marL="61594" marR="4286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Provides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coverage </a:t>
                      </a: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for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your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league’s </a:t>
                      </a:r>
                      <a:r>
                        <a:rPr sz="1100" spc="-1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Youth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Participants  during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your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sanctioned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football</a:t>
                      </a:r>
                      <a:r>
                        <a:rPr sz="1100" spc="-114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activities: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290195" indent="-228600">
                        <a:lnSpc>
                          <a:spcPct val="100000"/>
                        </a:lnSpc>
                        <a:buChar char="•"/>
                        <a:tabLst>
                          <a:tab pos="290830" algn="l"/>
                        </a:tabLst>
                      </a:pP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Secondary medical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insurance </a:t>
                      </a: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for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injuries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100" spc="-6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accidents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290195" indent="-228600">
                        <a:lnSpc>
                          <a:spcPct val="100000"/>
                        </a:lnSpc>
                        <a:buChar char="•"/>
                        <a:tabLst>
                          <a:tab pos="290830" algn="l"/>
                        </a:tabLst>
                      </a:pP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Accidental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death and dismemberment</a:t>
                      </a:r>
                      <a:r>
                        <a:rPr sz="1100" spc="-8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insurance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  <a:p>
                      <a:pPr marL="290195" marR="318135" indent="-228600">
                        <a:lnSpc>
                          <a:spcPct val="100000"/>
                        </a:lnSpc>
                        <a:buChar char="•"/>
                        <a:tabLst>
                          <a:tab pos="290830" algn="l"/>
                        </a:tabLst>
                      </a:pP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Coverage extends to group travel to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and </a:t>
                      </a: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from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games 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and </a:t>
                      </a:r>
                      <a:r>
                        <a:rPr sz="1100" spc="-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practices </a:t>
                      </a:r>
                      <a:r>
                        <a:rPr sz="1100" spc="-1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(players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and cheerleaders</a:t>
                      </a:r>
                      <a:r>
                        <a:rPr sz="1100" spc="-65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100" dirty="0">
                          <a:solidFill>
                            <a:srgbClr val="19315B"/>
                          </a:solidFill>
                          <a:latin typeface="Franklin Gothic Book"/>
                          <a:cs typeface="Franklin Gothic Book"/>
                        </a:rPr>
                        <a:t>only)</a:t>
                      </a:r>
                      <a:endParaRPr sz="11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55429" y="5829490"/>
            <a:ext cx="6409055" cy="4006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200" spc="-40" dirty="0">
                <a:solidFill>
                  <a:srgbClr val="A41C36"/>
                </a:solidFill>
                <a:latin typeface="Gotham Bold"/>
                <a:cs typeface="Gotham Bold"/>
              </a:rPr>
              <a:t>RECOMMENDED</a:t>
            </a:r>
            <a:r>
              <a:rPr sz="1200" spc="-35" dirty="0">
                <a:solidFill>
                  <a:srgbClr val="A41C36"/>
                </a:solidFill>
                <a:latin typeface="Gotham Bold"/>
                <a:cs typeface="Gotham Bold"/>
              </a:rPr>
              <a:t> </a:t>
            </a:r>
            <a:r>
              <a:rPr sz="1200" spc="-55" dirty="0">
                <a:solidFill>
                  <a:srgbClr val="A41C36"/>
                </a:solidFill>
                <a:latin typeface="Gotham Bold"/>
                <a:cs typeface="Gotham Bold"/>
              </a:rPr>
              <a:t>COVERAGE</a:t>
            </a:r>
            <a:endParaRPr sz="1200" dirty="0">
              <a:latin typeface="Gotham Bold"/>
              <a:cs typeface="Gotham Bold"/>
            </a:endParaRPr>
          </a:p>
          <a:p>
            <a:pPr marL="12700" algn="just">
              <a:lnSpc>
                <a:spcPct val="100000"/>
              </a:lnSpc>
              <a:spcBef>
                <a:spcPts val="260"/>
              </a:spcBef>
            </a:pPr>
            <a:r>
              <a:rPr sz="1000" b="1" spc="-35" dirty="0">
                <a:solidFill>
                  <a:srgbClr val="19315B"/>
                </a:solidFill>
                <a:latin typeface="Gotham Bold"/>
                <a:cs typeface="Gotham Bold"/>
              </a:rPr>
              <a:t>Catastrophic </a:t>
            </a:r>
            <a:r>
              <a:rPr sz="1000" b="1" spc="-30" dirty="0">
                <a:solidFill>
                  <a:srgbClr val="19315B"/>
                </a:solidFill>
                <a:latin typeface="Gotham Bold"/>
                <a:cs typeface="Gotham Bold"/>
              </a:rPr>
              <a:t>Secondary </a:t>
            </a:r>
            <a:r>
              <a:rPr sz="1000" b="1" spc="-35" dirty="0">
                <a:solidFill>
                  <a:srgbClr val="19315B"/>
                </a:solidFill>
                <a:latin typeface="Gotham Bold"/>
                <a:cs typeface="Gotham Bold"/>
              </a:rPr>
              <a:t>Accident </a:t>
            </a:r>
            <a:r>
              <a:rPr sz="1000" b="1" spc="-30" dirty="0">
                <a:solidFill>
                  <a:srgbClr val="19315B"/>
                </a:solidFill>
                <a:latin typeface="Gotham Bold"/>
                <a:cs typeface="Gotham Bold"/>
              </a:rPr>
              <a:t>Medical </a:t>
            </a:r>
            <a:r>
              <a:rPr sz="1000" b="1" spc="-40" dirty="0">
                <a:solidFill>
                  <a:srgbClr val="19315B"/>
                </a:solidFill>
                <a:latin typeface="Gotham Bold"/>
                <a:cs typeface="Gotham Bold"/>
              </a:rPr>
              <a:t>Excess</a:t>
            </a:r>
            <a:r>
              <a:rPr sz="1000" b="1" spc="65" dirty="0">
                <a:solidFill>
                  <a:srgbClr val="19315B"/>
                </a:solidFill>
                <a:latin typeface="Gotham Bold"/>
                <a:cs typeface="Gotham Bold"/>
              </a:rPr>
              <a:t> </a:t>
            </a:r>
            <a:r>
              <a:rPr sz="1000" b="1" spc="-45" dirty="0">
                <a:solidFill>
                  <a:srgbClr val="19315B"/>
                </a:solidFill>
                <a:latin typeface="Gotham Bold"/>
                <a:cs typeface="Gotham Bold"/>
              </a:rPr>
              <a:t>Coverage</a:t>
            </a:r>
            <a:endParaRPr sz="1000" dirty="0">
              <a:latin typeface="Gotham Bold"/>
              <a:cs typeface="Gotham Bold"/>
            </a:endParaRPr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Provides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coverage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for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your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league’s </a:t>
            </a:r>
            <a:r>
              <a:rPr sz="1100" spc="-15" dirty="0">
                <a:solidFill>
                  <a:srgbClr val="19315B"/>
                </a:solidFill>
                <a:latin typeface="Franklin Gothic Book"/>
                <a:cs typeface="Franklin Gothic Book"/>
              </a:rPr>
              <a:t>Youth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Participants during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your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sanctioned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football</a:t>
            </a:r>
            <a:r>
              <a:rPr sz="1100" spc="-45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activities: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Up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to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$1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million dollars of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coverage</a:t>
            </a:r>
            <a:r>
              <a:rPr sz="1100" spc="-60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offered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Secondary medical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insurance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for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injuries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and</a:t>
            </a:r>
            <a:r>
              <a:rPr sz="1100" spc="-60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accidents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Accidental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death and dismemberment</a:t>
            </a:r>
            <a:r>
              <a:rPr sz="1100" spc="-80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insurance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Coverage extends to group travel to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and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from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games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and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practices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(players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and cheerleaders</a:t>
            </a:r>
            <a:r>
              <a:rPr sz="1100" spc="85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only)</a:t>
            </a:r>
            <a:endParaRPr sz="11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9315B"/>
              </a:buClr>
              <a:buFont typeface="Franklin Gothic Book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000" b="1" spc="-35" dirty="0">
                <a:solidFill>
                  <a:srgbClr val="19315B"/>
                </a:solidFill>
                <a:latin typeface="Gotham Bold"/>
                <a:cs typeface="Gotham Bold"/>
              </a:rPr>
              <a:t>Directors </a:t>
            </a:r>
            <a:r>
              <a:rPr sz="1000" b="1" spc="-30" dirty="0">
                <a:solidFill>
                  <a:srgbClr val="19315B"/>
                </a:solidFill>
                <a:latin typeface="Gotham Bold"/>
                <a:cs typeface="Gotham Bold"/>
              </a:rPr>
              <a:t>&amp;</a:t>
            </a:r>
            <a:r>
              <a:rPr sz="1000" b="1" spc="-75" dirty="0">
                <a:solidFill>
                  <a:srgbClr val="19315B"/>
                </a:solidFill>
                <a:latin typeface="Gotham Bold"/>
                <a:cs typeface="Gotham Bold"/>
              </a:rPr>
              <a:t> </a:t>
            </a:r>
            <a:r>
              <a:rPr sz="1000" b="1" spc="-30" dirty="0">
                <a:solidFill>
                  <a:srgbClr val="19315B"/>
                </a:solidFill>
                <a:latin typeface="Gotham Bold"/>
                <a:cs typeface="Gotham Bold"/>
              </a:rPr>
              <a:t>Officers</a:t>
            </a:r>
            <a:endParaRPr sz="1000" dirty="0">
              <a:latin typeface="Gotham Bold"/>
              <a:cs typeface="Gotham Bold"/>
            </a:endParaRPr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Offers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protection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against a breach of duty or negligence </a:t>
            </a:r>
            <a:r>
              <a:rPr sz="1100" spc="-15" dirty="0">
                <a:solidFill>
                  <a:srgbClr val="19315B"/>
                </a:solidFill>
                <a:latin typeface="Franklin Gothic Book"/>
                <a:cs typeface="Franklin Gothic Book"/>
              </a:rPr>
              <a:t>by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directors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and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officers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of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your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league and/or</a:t>
            </a:r>
            <a:r>
              <a:rPr sz="1100" spc="70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team: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Alleged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wrongful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acts or</a:t>
            </a:r>
            <a:r>
              <a:rPr sz="1100" spc="-95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omissions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Misleading</a:t>
            </a:r>
            <a:r>
              <a:rPr sz="1100" spc="-65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statements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spc="-5" dirty="0" smtClean="0">
                <a:solidFill>
                  <a:srgbClr val="19315B"/>
                </a:solidFill>
                <a:latin typeface="Franklin Gothic Book"/>
                <a:cs typeface="Franklin Gothic Book"/>
              </a:rPr>
              <a:t>Failure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to provide</a:t>
            </a:r>
            <a:r>
              <a:rPr sz="1100" spc="-75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services</a:t>
            </a:r>
            <a:endParaRPr sz="1100" dirty="0"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Mismanagement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of</a:t>
            </a:r>
            <a:r>
              <a:rPr sz="1100" spc="-75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spc="-5" dirty="0" smtClean="0">
                <a:solidFill>
                  <a:srgbClr val="19315B"/>
                </a:solidFill>
                <a:latin typeface="Franklin Gothic Book"/>
                <a:cs typeface="Franklin Gothic Book"/>
              </a:rPr>
              <a:t>assets</a:t>
            </a:r>
            <a:endParaRPr lang="en-US" sz="1100" spc="-5" dirty="0" smtClean="0">
              <a:solidFill>
                <a:srgbClr val="19315B"/>
              </a:solidFill>
              <a:latin typeface="Franklin Gothic Book"/>
              <a:cs typeface="Franklin Gothic Book"/>
            </a:endParaRPr>
          </a:p>
          <a:p>
            <a:pPr marL="241300" indent="-228600" algn="just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lang="en-US" sz="1100" spc="-5" dirty="0" smtClean="0">
                <a:solidFill>
                  <a:srgbClr val="19315B"/>
                </a:solidFill>
                <a:latin typeface="Franklin Gothic Book"/>
                <a:cs typeface="Franklin Gothic Book"/>
              </a:rPr>
              <a:t>Optional Cyber Liability &amp; Employment Practices Liability Insurance </a:t>
            </a:r>
            <a:endParaRPr sz="11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000" b="1" spc="-30" dirty="0">
                <a:solidFill>
                  <a:srgbClr val="19315B"/>
                </a:solidFill>
                <a:latin typeface="Gotham Bold"/>
                <a:cs typeface="Gotham Bold"/>
              </a:rPr>
              <a:t>Inland</a:t>
            </a:r>
            <a:r>
              <a:rPr sz="1000" b="1" spc="-95" dirty="0">
                <a:solidFill>
                  <a:srgbClr val="19315B"/>
                </a:solidFill>
                <a:latin typeface="Gotham Bold"/>
                <a:cs typeface="Gotham Bold"/>
              </a:rPr>
              <a:t> </a:t>
            </a:r>
            <a:r>
              <a:rPr sz="1000" b="1" spc="-30" dirty="0">
                <a:solidFill>
                  <a:srgbClr val="19315B"/>
                </a:solidFill>
                <a:latin typeface="Gotham Bold"/>
                <a:cs typeface="Gotham Bold"/>
              </a:rPr>
              <a:t>Marine</a:t>
            </a:r>
            <a:endParaRPr sz="1000" dirty="0">
              <a:latin typeface="Gotham Bold"/>
              <a:cs typeface="Gotham Bold"/>
            </a:endParaRPr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Protects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all league and </a:t>
            </a:r>
            <a:r>
              <a:rPr sz="1100" spc="-10" dirty="0">
                <a:solidFill>
                  <a:srgbClr val="19315B"/>
                </a:solidFill>
                <a:latin typeface="Franklin Gothic Book"/>
                <a:cs typeface="Franklin Gothic Book"/>
              </a:rPr>
              <a:t>team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related equipment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during course of </a:t>
            </a:r>
            <a:r>
              <a:rPr sz="1100" spc="-20" dirty="0">
                <a:solidFill>
                  <a:srgbClr val="19315B"/>
                </a:solidFill>
                <a:latin typeface="Franklin Gothic Book"/>
                <a:cs typeface="Franklin Gothic Book"/>
              </a:rPr>
              <a:t>play, </a:t>
            </a:r>
            <a:r>
              <a:rPr sz="1100" dirty="0">
                <a:solidFill>
                  <a:srgbClr val="19315B"/>
                </a:solidFill>
                <a:latin typeface="Franklin Gothic Book"/>
                <a:cs typeface="Franklin Gothic Book"/>
              </a:rPr>
              <a:t>during transport or offseason</a:t>
            </a:r>
            <a:r>
              <a:rPr sz="1100" spc="70" dirty="0">
                <a:solidFill>
                  <a:srgbClr val="19315B"/>
                </a:solidFill>
                <a:latin typeface="Franklin Gothic Book"/>
                <a:cs typeface="Franklin Gothic Book"/>
              </a:rPr>
              <a:t> </a:t>
            </a:r>
            <a:r>
              <a:rPr sz="1100" spc="-5" dirty="0">
                <a:solidFill>
                  <a:srgbClr val="19315B"/>
                </a:solidFill>
                <a:latin typeface="Franklin Gothic Book"/>
                <a:cs typeface="Franklin Gothic Book"/>
              </a:rPr>
              <a:t>storage.</a:t>
            </a:r>
            <a:endParaRPr sz="11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1650364" algn="just">
              <a:lnSpc>
                <a:spcPct val="100000"/>
              </a:lnSpc>
            </a:pP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This is only a brief description of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the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Accident Medical coverage(s) available.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The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Insurance policies </a:t>
            </a:r>
            <a:r>
              <a:rPr sz="800" i="1" spc="-10" dirty="0">
                <a:solidFill>
                  <a:srgbClr val="19315B"/>
                </a:solidFill>
                <a:latin typeface="Calibri"/>
                <a:cs typeface="Calibri"/>
              </a:rPr>
              <a:t>offered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will  </a:t>
            </a:r>
            <a:r>
              <a:rPr sz="800" i="1" spc="-10" dirty="0">
                <a:solidFill>
                  <a:srgbClr val="19315B"/>
                </a:solidFill>
                <a:latin typeface="Calibri"/>
                <a:cs typeface="Calibri"/>
              </a:rPr>
              <a:t>contain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reductions, limitations, exclusions and termination provisions. Accident insurance is underwritten by</a:t>
            </a:r>
            <a:r>
              <a:rPr sz="800" i="1" spc="-110" dirty="0">
                <a:solidFill>
                  <a:srgbClr val="19315B"/>
                </a:solidFill>
                <a:latin typeface="Calibri"/>
                <a:cs typeface="Calibri"/>
              </a:rPr>
              <a:t>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National 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Union Fire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Insurance Company of Pittsburgh, Pa., a Pennsylvania insurance </a:t>
            </a:r>
            <a:r>
              <a:rPr sz="800" i="1" spc="-10" dirty="0">
                <a:solidFill>
                  <a:srgbClr val="19315B"/>
                </a:solidFill>
                <a:latin typeface="Calibri"/>
                <a:cs typeface="Calibri"/>
              </a:rPr>
              <a:t>company,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with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its principal place of  business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at 175 </a:t>
            </a:r>
            <a:r>
              <a:rPr sz="800" i="1" spc="-10" dirty="0">
                <a:solidFill>
                  <a:srgbClr val="19315B"/>
                </a:solidFill>
                <a:latin typeface="Calibri"/>
                <a:cs typeface="Calibri"/>
              </a:rPr>
              <a:t>Water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Street,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15th </a:t>
            </a:r>
            <a:r>
              <a:rPr sz="800" i="1" spc="-15" dirty="0">
                <a:solidFill>
                  <a:srgbClr val="19315B"/>
                </a:solidFill>
                <a:latin typeface="Calibri"/>
                <a:cs typeface="Calibri"/>
              </a:rPr>
              <a:t>Floor,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New </a:t>
            </a:r>
            <a:r>
              <a:rPr sz="800" i="1" spc="-15" dirty="0">
                <a:solidFill>
                  <a:srgbClr val="19315B"/>
                </a:solidFill>
                <a:latin typeface="Calibri"/>
                <a:cs typeface="Calibri"/>
              </a:rPr>
              <a:t>York,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NY 10038.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National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Union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is currently authorized to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transact 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business in all </a:t>
            </a:r>
            <a:r>
              <a:rPr sz="800" i="1" spc="-10" dirty="0">
                <a:solidFill>
                  <a:srgbClr val="19315B"/>
                </a:solidFill>
                <a:latin typeface="Calibri"/>
                <a:cs typeface="Calibri"/>
              </a:rPr>
              <a:t>states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and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the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District of Columbia. 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NAIC No. 19445.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Coverage may </a:t>
            </a:r>
            <a:r>
              <a:rPr sz="800" i="1" dirty="0">
                <a:solidFill>
                  <a:srgbClr val="19315B"/>
                </a:solidFill>
                <a:latin typeface="Calibri"/>
                <a:cs typeface="Calibri"/>
              </a:rPr>
              <a:t>not be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available in all </a:t>
            </a:r>
            <a:r>
              <a:rPr sz="800" i="1" spc="90" dirty="0">
                <a:solidFill>
                  <a:srgbClr val="19315B"/>
                </a:solidFill>
                <a:latin typeface="Calibri"/>
                <a:cs typeface="Calibri"/>
              </a:rPr>
              <a:t> </a:t>
            </a:r>
            <a:r>
              <a:rPr sz="800" i="1" spc="-5" dirty="0">
                <a:solidFill>
                  <a:srgbClr val="19315B"/>
                </a:solidFill>
                <a:latin typeface="Calibri"/>
                <a:cs typeface="Calibri"/>
              </a:rPr>
              <a:t>states.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10244" y="9125646"/>
            <a:ext cx="2019715" cy="691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522</Words>
  <Application>Microsoft Office PowerPoint</Application>
  <PresentationFormat>Custom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Price</dc:creator>
  <cp:lastModifiedBy>Chris Price</cp:lastModifiedBy>
  <cp:revision>6</cp:revision>
  <dcterms:created xsi:type="dcterms:W3CDTF">2016-02-23T15:38:00Z</dcterms:created>
  <dcterms:modified xsi:type="dcterms:W3CDTF">2017-01-13T17:13:56Z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2016-02-22T00:00:00Z</vt:filetime>
  </property>
  <property fmtid="{D5CDD505-2E9C-101B-9397-08002B2CF9AE}" pid="3" name="Creator">
    <vt:lpwstr>Adobe InDesign CC 2015 (Windows)</vt:lpwstr>
  </property>
  <property fmtid="{D5CDD505-2E9C-101B-9397-08002B2CF9AE}" pid="4" name="LastSaved">
    <vt:filetime>2016-02-23T00:00:00Z</vt:filetime>
  </property>
</Properties>
</file>