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7"/>
  </p:notesMasterIdLst>
  <p:sldIdLst>
    <p:sldId id="256" r:id="rId2"/>
    <p:sldId id="257" r:id="rId3"/>
    <p:sldId id="258" r:id="rId4"/>
    <p:sldId id="259" r:id="rId5"/>
    <p:sldId id="280" r:id="rId6"/>
    <p:sldId id="281" r:id="rId7"/>
    <p:sldId id="260" r:id="rId8"/>
    <p:sldId id="261" r:id="rId9"/>
    <p:sldId id="262" r:id="rId10"/>
    <p:sldId id="263" r:id="rId11"/>
    <p:sldId id="264" r:id="rId12"/>
    <p:sldId id="265" r:id="rId13"/>
    <p:sldId id="266" r:id="rId14"/>
    <p:sldId id="267" r:id="rId15"/>
    <p:sldId id="268" r:id="rId16"/>
    <p:sldId id="269" r:id="rId17"/>
    <p:sldId id="270" r:id="rId18"/>
    <p:sldId id="277" r:id="rId19"/>
    <p:sldId id="279" r:id="rId20"/>
    <p:sldId id="271" r:id="rId21"/>
    <p:sldId id="278" r:id="rId22"/>
    <p:sldId id="272" r:id="rId23"/>
    <p:sldId id="273" r:id="rId24"/>
    <p:sldId id="274" r:id="rId25"/>
    <p:sldId id="275"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7" d="100"/>
          <a:sy n="107" d="100"/>
        </p:scale>
        <p:origin x="-84" y="-12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EEB7351-2C7B-4BCA-8562-94A64C6FBC90}" type="datetimeFigureOut">
              <a:rPr lang="en-US" smtClean="0"/>
              <a:t>12/7/2015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B56B76-F400-4D92-9E79-B22C9B904BBB}" type="slidenum">
              <a:rPr lang="en-US" smtClean="0"/>
              <a:t>‹#›</a:t>
            </a:fld>
            <a:endParaRPr lang="en-US"/>
          </a:p>
        </p:txBody>
      </p:sp>
    </p:spTree>
    <p:extLst>
      <p:ext uri="{BB962C8B-B14F-4D97-AF65-F5344CB8AC3E}">
        <p14:creationId xmlns:p14="http://schemas.microsoft.com/office/powerpoint/2010/main" val="35392947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0423A50-80E8-4466-B403-90F5D088AED8}" type="datetimeFigureOut">
              <a:rPr lang="en-US" smtClean="0"/>
              <a:t>12/7/2015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DED52A-31C9-421E-857A-92FE62C8FA56}"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0423A50-80E8-4466-B403-90F5D088AED8}" type="datetimeFigureOut">
              <a:rPr lang="en-US" smtClean="0"/>
              <a:t>12/7/2015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DED52A-31C9-421E-857A-92FE62C8FA56}"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10423A50-80E8-4466-B403-90F5D088AED8}" type="datetimeFigureOut">
              <a:rPr lang="en-US" smtClean="0"/>
              <a:t>12/7/2015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DED52A-31C9-421E-857A-92FE62C8FA56}" type="slidenum">
              <a:rPr lang="en-US" smtClean="0"/>
              <a:t>‹#›</a:t>
            </a:fld>
            <a:endParaRPr lang="en-US"/>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0423A50-80E8-4466-B403-90F5D088AED8}" type="datetimeFigureOut">
              <a:rPr lang="en-US" smtClean="0"/>
              <a:t>12/7/2015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DED52A-31C9-421E-857A-92FE62C8FA56}" type="slidenum">
              <a:rPr lang="en-US" smtClean="0"/>
              <a:t>‹#›</a:t>
            </a:fld>
            <a:endParaRPr lang="en-US"/>
          </a:p>
        </p:txBody>
      </p:sp>
      <p:sp>
        <p:nvSpPr>
          <p:cNvPr id="7" name="Title 6"/>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0423A50-80E8-4466-B403-90F5D088AED8}" type="datetimeFigureOut">
              <a:rPr lang="en-US" smtClean="0"/>
              <a:t>12/7/2015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DED52A-31C9-421E-857A-92FE62C8FA56}"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10423A50-80E8-4466-B403-90F5D088AED8}" type="datetimeFigureOut">
              <a:rPr lang="en-US" smtClean="0"/>
              <a:t>12/7/2015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FDED52A-31C9-421E-857A-92FE62C8FA56}" type="slidenum">
              <a:rPr lang="en-US" smtClean="0"/>
              <a:t>‹#›</a:t>
            </a:fld>
            <a:endParaRPr lang="en-US"/>
          </a:p>
        </p:txBody>
      </p:sp>
      <p:sp>
        <p:nvSpPr>
          <p:cNvPr id="9" name="Content Placeholder 8"/>
          <p:cNvSpPr>
            <a:spLocks noGrp="1"/>
          </p:cNvSpPr>
          <p:nvPr>
            <p:ph sz="quarter" idx="13"/>
          </p:nvPr>
        </p:nvSpPr>
        <p:spPr>
          <a:xfrm>
            <a:off x="676655"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0423A50-80E8-4466-B403-90F5D088AED8}" type="datetimeFigureOut">
              <a:rPr lang="en-US" smtClean="0"/>
              <a:t>12/7/2015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FDED52A-31C9-421E-857A-92FE62C8FA56}"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0423A50-80E8-4466-B403-90F5D088AED8}" type="datetimeFigureOut">
              <a:rPr lang="en-US" smtClean="0"/>
              <a:t>12/7/2015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FDED52A-31C9-421E-857A-92FE62C8FA56}"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10423A50-80E8-4466-B403-90F5D088AED8}" type="datetimeFigureOut">
              <a:rPr lang="en-US" smtClean="0"/>
              <a:t>12/7/2015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FDED52A-31C9-421E-857A-92FE62C8FA56}"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10423A50-80E8-4466-B403-90F5D088AED8}" type="datetimeFigureOut">
              <a:rPr lang="en-US" smtClean="0"/>
              <a:t>12/7/2015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FDED52A-31C9-421E-857A-92FE62C8FA56}" type="slidenum">
              <a:rPr lang="en-US" smtClean="0"/>
              <a:t>‹#›</a:t>
            </a:fld>
            <a:endParaRPr lang="en-US"/>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0423A50-80E8-4466-B403-90F5D088AED8}" type="datetimeFigureOut">
              <a:rPr lang="en-US" smtClean="0"/>
              <a:t>12/7/2015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FDED52A-31C9-421E-857A-92FE62C8FA56}" type="slidenum">
              <a:rPr lang="en-US" smtClean="0"/>
              <a:t>‹#›</a:t>
            </a:fld>
            <a:endParaRPr lang="en-US"/>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10423A50-80E8-4466-B403-90F5D088AED8}" type="datetimeFigureOut">
              <a:rPr lang="en-US" smtClean="0"/>
              <a:t>12/7/2015</a:t>
            </a:fld>
            <a:endParaRPr lang="en-US"/>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en-US"/>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EFDED52A-31C9-421E-857A-92FE62C8FA56}" type="slidenum">
              <a:rPr lang="en-US" smtClean="0"/>
              <a:t>‹#›</a:t>
            </a:fld>
            <a:endParaRPr lang="en-US"/>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pPr algn="ctr"/>
            <a:r>
              <a:rPr lang="en-US" altLang="en-US" sz="2200" dirty="0" smtClean="0">
                <a:solidFill>
                  <a:schemeClr val="tx1"/>
                </a:solidFill>
              </a:rPr>
              <a:t/>
            </a:r>
            <a:br>
              <a:rPr lang="en-US" altLang="en-US" sz="2200" dirty="0" smtClean="0">
                <a:solidFill>
                  <a:schemeClr val="tx1"/>
                </a:solidFill>
              </a:rPr>
            </a:br>
            <a:r>
              <a:rPr lang="en-US" altLang="en-US" sz="2200" dirty="0">
                <a:solidFill>
                  <a:schemeClr val="tx1"/>
                </a:solidFill>
              </a:rPr>
              <a:t/>
            </a:r>
            <a:br>
              <a:rPr lang="en-US" altLang="en-US" sz="2200" dirty="0">
                <a:solidFill>
                  <a:schemeClr val="tx1"/>
                </a:solidFill>
              </a:rPr>
            </a:br>
            <a:r>
              <a:rPr lang="en-US" altLang="en-US" sz="2200" dirty="0" smtClean="0">
                <a:solidFill>
                  <a:schemeClr val="tx1"/>
                </a:solidFill>
              </a:rPr>
              <a:t/>
            </a:r>
            <a:br>
              <a:rPr lang="en-US" altLang="en-US" sz="2200" dirty="0" smtClean="0">
                <a:solidFill>
                  <a:schemeClr val="tx1"/>
                </a:solidFill>
              </a:rPr>
            </a:br>
            <a:r>
              <a:rPr lang="en-US" altLang="en-US" sz="5300" dirty="0">
                <a:solidFill>
                  <a:schemeClr val="tx1"/>
                </a:solidFill>
              </a:rPr>
              <a:t/>
            </a:r>
            <a:br>
              <a:rPr lang="en-US" altLang="en-US" sz="5300" dirty="0">
                <a:solidFill>
                  <a:schemeClr val="tx1"/>
                </a:solidFill>
              </a:rPr>
            </a:br>
            <a:r>
              <a:rPr lang="en-US" altLang="en-US" sz="5300" b="1" dirty="0" smtClean="0">
                <a:solidFill>
                  <a:schemeClr val="tx1"/>
                </a:solidFill>
              </a:rPr>
              <a:t>Redefining Risk</a:t>
            </a:r>
            <a:r>
              <a:rPr lang="en-US" altLang="en-US" dirty="0">
                <a:solidFill>
                  <a:schemeClr val="bg1"/>
                </a:solidFill>
              </a:rPr>
              <a:t/>
            </a:r>
            <a:br>
              <a:rPr lang="en-US" altLang="en-US" dirty="0">
                <a:solidFill>
                  <a:schemeClr val="bg1"/>
                </a:solidFill>
              </a:rPr>
            </a:br>
            <a:endParaRPr lang="en-US" dirty="0"/>
          </a:p>
        </p:txBody>
      </p:sp>
      <p:sp>
        <p:nvSpPr>
          <p:cNvPr id="3" name="Subtitle 2"/>
          <p:cNvSpPr>
            <a:spLocks noGrp="1"/>
          </p:cNvSpPr>
          <p:nvPr>
            <p:ph type="subTitle" idx="1"/>
          </p:nvPr>
        </p:nvSpPr>
        <p:spPr/>
        <p:txBody>
          <a:bodyPr>
            <a:noAutofit/>
          </a:bodyPr>
          <a:lstStyle/>
          <a:p>
            <a:r>
              <a:rPr lang="en-US" altLang="en-US" sz="4000" dirty="0">
                <a:solidFill>
                  <a:schemeClr val="tx1"/>
                </a:solidFill>
              </a:rPr>
              <a:t>A look at your business from </a:t>
            </a:r>
            <a:r>
              <a:rPr lang="en-US" altLang="en-US" sz="4000" dirty="0" smtClean="0">
                <a:solidFill>
                  <a:schemeClr val="tx1"/>
                </a:solidFill>
              </a:rPr>
              <a:t>your  </a:t>
            </a:r>
            <a:r>
              <a:rPr lang="en-US" altLang="en-US" sz="4000" dirty="0">
                <a:solidFill>
                  <a:schemeClr val="tx1"/>
                </a:solidFill>
              </a:rPr>
              <a:t>underwriter’s point of view</a:t>
            </a:r>
            <a:endParaRPr lang="en-US" sz="40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5562600"/>
            <a:ext cx="1190476" cy="1047619"/>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05600" y="5795896"/>
            <a:ext cx="2095500" cy="581025"/>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24200" y="5657838"/>
            <a:ext cx="2463492" cy="952381"/>
          </a:xfrm>
          <a:prstGeom prst="rect">
            <a:avLst/>
          </a:prstGeom>
        </p:spPr>
      </p:pic>
    </p:spTree>
    <p:extLst>
      <p:ext uri="{BB962C8B-B14F-4D97-AF65-F5344CB8AC3E}">
        <p14:creationId xmlns:p14="http://schemas.microsoft.com/office/powerpoint/2010/main" val="364784328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idx="1"/>
          </p:nvPr>
        </p:nvSpPr>
        <p:spPr>
          <a:xfrm>
            <a:off x="872067" y="1295400"/>
            <a:ext cx="7408333" cy="4830763"/>
          </a:xfrm>
        </p:spPr>
        <p:txBody>
          <a:bodyPr>
            <a:noAutofit/>
          </a:bodyPr>
          <a:lstStyle/>
          <a:p>
            <a:pPr>
              <a:spcBef>
                <a:spcPct val="0"/>
              </a:spcBef>
              <a:buSzTx/>
              <a:defRPr/>
            </a:pPr>
            <a:endParaRPr lang="en-US" altLang="en-US" dirty="0">
              <a:solidFill>
                <a:schemeClr val="tx1"/>
              </a:solidFill>
            </a:endParaRPr>
          </a:p>
          <a:p>
            <a:pPr marL="0" indent="0">
              <a:spcBef>
                <a:spcPct val="0"/>
              </a:spcBef>
              <a:buSzTx/>
              <a:buNone/>
              <a:defRPr/>
            </a:pPr>
            <a:endParaRPr lang="en-US" altLang="en-US" sz="1400" dirty="0">
              <a:solidFill>
                <a:schemeClr val="tx1"/>
              </a:solidFill>
            </a:endParaRPr>
          </a:p>
        </p:txBody>
      </p:sp>
      <p:sp>
        <p:nvSpPr>
          <p:cNvPr id="2" name="Title 1"/>
          <p:cNvSpPr>
            <a:spLocks noGrp="1"/>
          </p:cNvSpPr>
          <p:nvPr>
            <p:ph type="title"/>
          </p:nvPr>
        </p:nvSpPr>
        <p:spPr/>
        <p:txBody>
          <a:bodyPr>
            <a:normAutofit fontScale="90000"/>
          </a:bodyPr>
          <a:lstStyle/>
          <a:p>
            <a:pPr algn="l">
              <a:spcAft>
                <a:spcPts val="600"/>
              </a:spcAft>
            </a:pPr>
            <a:r>
              <a:rPr lang="en-US" altLang="en-US" sz="2200" dirty="0" smtClean="0">
                <a:solidFill>
                  <a:schemeClr val="tx1"/>
                </a:solidFill>
              </a:rPr>
              <a:t/>
            </a:r>
            <a:br>
              <a:rPr lang="en-US" altLang="en-US" sz="2200" dirty="0" smtClean="0">
                <a:solidFill>
                  <a:schemeClr val="tx1"/>
                </a:solidFill>
              </a:rPr>
            </a:br>
            <a:r>
              <a:rPr lang="en-US" altLang="en-US" sz="2200" dirty="0">
                <a:solidFill>
                  <a:schemeClr val="tx1"/>
                </a:solidFill>
              </a:rPr>
              <a:t/>
            </a:r>
            <a:br>
              <a:rPr lang="en-US" altLang="en-US" sz="2200" dirty="0">
                <a:solidFill>
                  <a:schemeClr val="tx1"/>
                </a:solidFill>
              </a:rPr>
            </a:br>
            <a:r>
              <a:rPr lang="en-US" altLang="en-US" sz="2200" dirty="0" smtClean="0">
                <a:solidFill>
                  <a:schemeClr val="tx1"/>
                </a:solidFill>
              </a:rPr>
              <a:t/>
            </a:r>
            <a:br>
              <a:rPr lang="en-US" altLang="en-US" sz="2200" dirty="0" smtClean="0">
                <a:solidFill>
                  <a:schemeClr val="tx1"/>
                </a:solidFill>
              </a:rPr>
            </a:br>
            <a:r>
              <a:rPr lang="en-US" altLang="en-US" sz="2200" dirty="0" smtClean="0">
                <a:solidFill>
                  <a:schemeClr val="tx1"/>
                </a:solidFill>
              </a:rPr>
              <a:t/>
            </a:r>
            <a:br>
              <a:rPr lang="en-US" altLang="en-US" sz="2200" dirty="0" smtClean="0">
                <a:solidFill>
                  <a:schemeClr val="tx1"/>
                </a:solidFill>
              </a:rPr>
            </a:br>
            <a:r>
              <a:rPr lang="en-US" altLang="en-US" sz="5300" dirty="0">
                <a:solidFill>
                  <a:schemeClr val="tx1"/>
                </a:solidFill>
              </a:rPr>
              <a:t/>
            </a:r>
            <a:br>
              <a:rPr lang="en-US" altLang="en-US" sz="5300" dirty="0">
                <a:solidFill>
                  <a:schemeClr val="tx1"/>
                </a:solidFill>
              </a:rPr>
            </a:br>
            <a:r>
              <a:rPr lang="en-US" altLang="en-US" sz="5300" dirty="0" smtClean="0">
                <a:solidFill>
                  <a:schemeClr val="tx1"/>
                </a:solidFill>
              </a:rPr>
              <a:t/>
            </a:r>
            <a:br>
              <a:rPr lang="en-US" altLang="en-US" sz="5300" dirty="0" smtClean="0">
                <a:solidFill>
                  <a:schemeClr val="tx1"/>
                </a:solidFill>
              </a:rPr>
            </a:br>
            <a:r>
              <a:rPr lang="en-US" altLang="en-US" sz="5300" dirty="0">
                <a:solidFill>
                  <a:schemeClr val="tx1"/>
                </a:solidFill>
              </a:rPr>
              <a:t/>
            </a:r>
            <a:br>
              <a:rPr lang="en-US" altLang="en-US" sz="5300" dirty="0">
                <a:solidFill>
                  <a:schemeClr val="tx1"/>
                </a:solidFill>
              </a:rPr>
            </a:br>
            <a:r>
              <a:rPr lang="en-US" altLang="en-US" sz="5300" dirty="0">
                <a:solidFill>
                  <a:schemeClr val="tx1"/>
                </a:solidFill>
              </a:rPr>
              <a:t/>
            </a:r>
            <a:br>
              <a:rPr lang="en-US" altLang="en-US" sz="5300" dirty="0">
                <a:solidFill>
                  <a:schemeClr val="tx1"/>
                </a:solidFill>
              </a:rPr>
            </a:br>
            <a:r>
              <a:rPr lang="en-US" altLang="en-US" sz="5300" dirty="0" smtClean="0">
                <a:solidFill>
                  <a:schemeClr val="tx1"/>
                </a:solidFill>
              </a:rPr>
              <a:t/>
            </a:r>
            <a:br>
              <a:rPr lang="en-US" altLang="en-US" sz="5300" dirty="0" smtClean="0">
                <a:solidFill>
                  <a:schemeClr val="tx1"/>
                </a:solidFill>
              </a:rPr>
            </a:br>
            <a:r>
              <a:rPr lang="en-US" altLang="en-US" sz="5300" dirty="0" smtClean="0">
                <a:solidFill>
                  <a:schemeClr val="tx1"/>
                </a:solidFill>
              </a:rPr>
              <a:t/>
            </a:r>
            <a:br>
              <a:rPr lang="en-US" altLang="en-US" sz="5300" dirty="0" smtClean="0">
                <a:solidFill>
                  <a:schemeClr val="tx1"/>
                </a:solidFill>
              </a:rPr>
            </a:br>
            <a:r>
              <a:rPr lang="en-US" altLang="en-US" sz="3600" dirty="0" smtClean="0">
                <a:solidFill>
                  <a:schemeClr val="tx1"/>
                </a:solidFill>
              </a:rPr>
              <a:t/>
            </a:r>
            <a:br>
              <a:rPr lang="en-US" altLang="en-US" sz="3600" dirty="0" smtClean="0">
                <a:solidFill>
                  <a:schemeClr val="tx1"/>
                </a:solidFill>
              </a:rPr>
            </a:br>
            <a:r>
              <a:rPr lang="en-US" altLang="en-US" sz="3600" dirty="0" smtClean="0">
                <a:solidFill>
                  <a:schemeClr val="tx1"/>
                </a:solidFill>
              </a:rPr>
              <a:t/>
            </a:r>
            <a:br>
              <a:rPr lang="en-US" altLang="en-US" sz="3600" dirty="0" smtClean="0">
                <a:solidFill>
                  <a:schemeClr val="tx1"/>
                </a:solidFill>
              </a:rPr>
            </a:br>
            <a:r>
              <a:rPr lang="en-US" altLang="en-US" sz="3600" dirty="0">
                <a:solidFill>
                  <a:schemeClr val="tx1"/>
                </a:solidFill>
              </a:rPr>
              <a:t/>
            </a:r>
            <a:br>
              <a:rPr lang="en-US" altLang="en-US" sz="3600" dirty="0">
                <a:solidFill>
                  <a:schemeClr val="tx1"/>
                </a:solidFill>
              </a:rPr>
            </a:br>
            <a:r>
              <a:rPr lang="en-US" altLang="en-US" sz="3600" dirty="0" smtClean="0">
                <a:solidFill>
                  <a:schemeClr val="tx1"/>
                </a:solidFill>
              </a:rPr>
              <a:t>Marching Towards The Future. The Family Entertainment Center</a:t>
            </a:r>
            <a:r>
              <a:rPr lang="en-US" altLang="en-US" sz="5300" dirty="0" smtClean="0">
                <a:solidFill>
                  <a:schemeClr val="tx1"/>
                </a:solidFill>
              </a:rPr>
              <a:t/>
            </a:r>
            <a:br>
              <a:rPr lang="en-US" altLang="en-US" sz="5300" dirty="0" smtClean="0">
                <a:solidFill>
                  <a:schemeClr val="tx1"/>
                </a:solidFill>
              </a:rPr>
            </a:br>
            <a:r>
              <a:rPr lang="en-US" altLang="en-US" sz="5300" dirty="0" smtClean="0">
                <a:solidFill>
                  <a:schemeClr val="tx1"/>
                </a:solidFill>
              </a:rPr>
              <a:t/>
            </a:r>
            <a:br>
              <a:rPr lang="en-US" altLang="en-US" sz="5300" dirty="0" smtClean="0">
                <a:solidFill>
                  <a:schemeClr val="tx1"/>
                </a:solidFill>
              </a:rPr>
            </a:br>
            <a:r>
              <a:rPr lang="en-US" altLang="en-US" sz="2200" dirty="0" smtClean="0">
                <a:solidFill>
                  <a:schemeClr val="tx1"/>
                </a:solidFill>
                <a:latin typeface="+mn-lt"/>
              </a:rPr>
              <a:t>Laser Tag</a:t>
            </a:r>
            <a:br>
              <a:rPr lang="en-US" altLang="en-US" sz="2200" dirty="0" smtClean="0">
                <a:solidFill>
                  <a:schemeClr val="tx1"/>
                </a:solidFill>
                <a:latin typeface="+mn-lt"/>
              </a:rPr>
            </a:br>
            <a:r>
              <a:rPr lang="en-US" altLang="en-US" sz="2200" dirty="0" smtClean="0">
                <a:solidFill>
                  <a:schemeClr val="tx1"/>
                </a:solidFill>
                <a:latin typeface="+mn-lt"/>
              </a:rPr>
              <a:t>Mini-Golf/Driving Ranges</a:t>
            </a:r>
            <a:br>
              <a:rPr lang="en-US" altLang="en-US" sz="2200" dirty="0" smtClean="0">
                <a:solidFill>
                  <a:schemeClr val="tx1"/>
                </a:solidFill>
                <a:latin typeface="+mn-lt"/>
              </a:rPr>
            </a:br>
            <a:r>
              <a:rPr lang="en-US" altLang="en-US" sz="2200" dirty="0" smtClean="0">
                <a:solidFill>
                  <a:schemeClr val="tx1"/>
                </a:solidFill>
                <a:latin typeface="+mn-lt"/>
              </a:rPr>
              <a:t>Large Game Arcades</a:t>
            </a:r>
            <a:br>
              <a:rPr lang="en-US" altLang="en-US" sz="2200" dirty="0" smtClean="0">
                <a:solidFill>
                  <a:schemeClr val="tx1"/>
                </a:solidFill>
                <a:latin typeface="+mn-lt"/>
              </a:rPr>
            </a:br>
            <a:r>
              <a:rPr lang="en-US" altLang="en-US" sz="2200" dirty="0" smtClean="0">
                <a:solidFill>
                  <a:schemeClr val="tx1"/>
                </a:solidFill>
                <a:latin typeface="+mn-lt"/>
              </a:rPr>
              <a:t>Batting Cages</a:t>
            </a:r>
            <a:br>
              <a:rPr lang="en-US" altLang="en-US" sz="2200" dirty="0" smtClean="0">
                <a:solidFill>
                  <a:schemeClr val="tx1"/>
                </a:solidFill>
                <a:latin typeface="+mn-lt"/>
              </a:rPr>
            </a:br>
            <a:r>
              <a:rPr lang="en-US" altLang="en-US" sz="2200" dirty="0" smtClean="0">
                <a:solidFill>
                  <a:schemeClr val="tx1"/>
                </a:solidFill>
                <a:latin typeface="+mn-lt"/>
              </a:rPr>
              <a:t>Go-Karts</a:t>
            </a:r>
            <a:br>
              <a:rPr lang="en-US" altLang="en-US" sz="2200" dirty="0" smtClean="0">
                <a:solidFill>
                  <a:schemeClr val="tx1"/>
                </a:solidFill>
                <a:latin typeface="+mn-lt"/>
              </a:rPr>
            </a:br>
            <a:r>
              <a:rPr lang="en-US" altLang="en-US" sz="2200" dirty="0" smtClean="0">
                <a:solidFill>
                  <a:schemeClr val="tx1"/>
                </a:solidFill>
                <a:latin typeface="+mn-lt"/>
              </a:rPr>
              <a:t>Rope Courses</a:t>
            </a:r>
            <a:br>
              <a:rPr lang="en-US" altLang="en-US" sz="2200" dirty="0" smtClean="0">
                <a:solidFill>
                  <a:schemeClr val="tx1"/>
                </a:solidFill>
                <a:latin typeface="+mn-lt"/>
              </a:rPr>
            </a:br>
            <a:r>
              <a:rPr lang="en-US" altLang="en-US" sz="2200" dirty="0" smtClean="0">
                <a:solidFill>
                  <a:schemeClr val="tx1"/>
                </a:solidFill>
                <a:latin typeface="+mn-lt"/>
              </a:rPr>
              <a:t>Sports Bar</a:t>
            </a:r>
            <a:r>
              <a:rPr lang="en-US" altLang="en-US" sz="1800" b="1" dirty="0" smtClean="0">
                <a:solidFill>
                  <a:schemeClr val="tx1"/>
                </a:solidFill>
              </a:rPr>
              <a:t/>
            </a:r>
            <a:br>
              <a:rPr lang="en-US" altLang="en-US" sz="1800" b="1" dirty="0" smtClean="0">
                <a:solidFill>
                  <a:schemeClr val="tx1"/>
                </a:solidFill>
              </a:rPr>
            </a:br>
            <a:r>
              <a:rPr lang="en-US" altLang="en-US" sz="1800" dirty="0">
                <a:solidFill>
                  <a:schemeClr val="tx1"/>
                </a:solidFill>
              </a:rPr>
              <a:t/>
            </a:r>
            <a:br>
              <a:rPr lang="en-US" altLang="en-US" sz="1800" dirty="0">
                <a:solidFill>
                  <a:schemeClr val="tx1"/>
                </a:solidFill>
              </a:rPr>
            </a:br>
            <a:r>
              <a:rPr lang="en-US" altLang="en-US" sz="1600" dirty="0">
                <a:solidFill>
                  <a:srgbClr val="717075"/>
                </a:solidFill>
                <a:latin typeface="+mn-lt"/>
                <a:ea typeface="ＭＳ Ｐゴシック" pitchFamily="34" charset="-128"/>
              </a:rPr>
              <a:t/>
            </a:r>
            <a:br>
              <a:rPr lang="en-US" altLang="en-US" sz="1600" dirty="0">
                <a:solidFill>
                  <a:srgbClr val="717075"/>
                </a:solidFill>
                <a:latin typeface="+mn-lt"/>
                <a:ea typeface="ＭＳ Ｐゴシック" pitchFamily="34" charset="-128"/>
              </a:rPr>
            </a:br>
            <a:r>
              <a:rPr lang="en-US" altLang="en-US" sz="1600" dirty="0" smtClean="0">
                <a:solidFill>
                  <a:schemeClr val="tx1"/>
                </a:solidFill>
                <a:latin typeface="+mn-lt"/>
              </a:rPr>
              <a:t/>
            </a:r>
            <a:br>
              <a:rPr lang="en-US" altLang="en-US" sz="1600" dirty="0" smtClean="0">
                <a:solidFill>
                  <a:schemeClr val="tx1"/>
                </a:solidFill>
                <a:latin typeface="+mn-lt"/>
              </a:rPr>
            </a:br>
            <a:r>
              <a:rPr lang="en-US" sz="1600" dirty="0">
                <a:solidFill>
                  <a:srgbClr val="717075"/>
                </a:solidFill>
                <a:latin typeface="Arial" charset="0"/>
                <a:ea typeface="ＭＳ Ｐゴシック" charset="-128"/>
              </a:rPr>
              <a:t/>
            </a:r>
            <a:br>
              <a:rPr lang="en-US" sz="1600" dirty="0">
                <a:solidFill>
                  <a:srgbClr val="717075"/>
                </a:solidFill>
                <a:latin typeface="Arial" charset="0"/>
                <a:ea typeface="ＭＳ Ｐゴシック" charset="-128"/>
              </a:rPr>
            </a:br>
            <a:r>
              <a:rPr lang="en-US" altLang="en-US" sz="5300" dirty="0" smtClean="0">
                <a:solidFill>
                  <a:schemeClr val="tx1"/>
                </a:solidFill>
              </a:rPr>
              <a:t/>
            </a:r>
            <a:br>
              <a:rPr lang="en-US" altLang="en-US" sz="5300" dirty="0" smtClean="0">
                <a:solidFill>
                  <a:schemeClr val="tx1"/>
                </a:solidFill>
              </a:rPr>
            </a:br>
            <a:r>
              <a:rPr lang="en-US" altLang="en-US" sz="5300" dirty="0">
                <a:solidFill>
                  <a:schemeClr val="tx1"/>
                </a:solidFill>
              </a:rPr>
              <a:t/>
            </a:r>
            <a:br>
              <a:rPr lang="en-US" altLang="en-US" sz="5300" dirty="0">
                <a:solidFill>
                  <a:schemeClr val="tx1"/>
                </a:solidFill>
              </a:rPr>
            </a:br>
            <a:r>
              <a:rPr lang="en-US" altLang="en-US" sz="5300" dirty="0" smtClean="0">
                <a:solidFill>
                  <a:schemeClr val="tx1"/>
                </a:solidFill>
              </a:rPr>
              <a:t/>
            </a:r>
            <a:br>
              <a:rPr lang="en-US" altLang="en-US" sz="5300" dirty="0" smtClean="0">
                <a:solidFill>
                  <a:schemeClr val="tx1"/>
                </a:solidFill>
              </a:rPr>
            </a:br>
            <a:r>
              <a:rPr lang="en-US" altLang="en-US" sz="5300" dirty="0">
                <a:solidFill>
                  <a:schemeClr val="tx1"/>
                </a:solidFill>
              </a:rPr>
              <a:t/>
            </a:r>
            <a:br>
              <a:rPr lang="en-US" altLang="en-US" sz="5300" dirty="0">
                <a:solidFill>
                  <a:schemeClr val="tx1"/>
                </a:solidFill>
              </a:rPr>
            </a:br>
            <a:r>
              <a:rPr lang="en-US" altLang="en-US" sz="1200" dirty="0">
                <a:solidFill>
                  <a:schemeClr val="tx1"/>
                </a:solidFill>
              </a:rPr>
              <a:t/>
            </a:r>
            <a:br>
              <a:rPr lang="en-US" altLang="en-US" sz="1200" dirty="0">
                <a:solidFill>
                  <a:schemeClr val="tx1"/>
                </a:solidFill>
              </a:rPr>
            </a:br>
            <a:endParaRPr lang="en-US" sz="12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5562600"/>
            <a:ext cx="1190476" cy="1047619"/>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05600" y="5795896"/>
            <a:ext cx="2095500" cy="581025"/>
          </a:xfrm>
          <a:prstGeom prst="rect">
            <a:avLst/>
          </a:prstGeom>
        </p:spPr>
      </p:pic>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14800" y="2438400"/>
            <a:ext cx="4413250" cy="2560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3284664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idx="1"/>
          </p:nvPr>
        </p:nvSpPr>
        <p:spPr>
          <a:xfrm>
            <a:off x="872067" y="1295400"/>
            <a:ext cx="7408333" cy="4830763"/>
          </a:xfrm>
        </p:spPr>
        <p:txBody>
          <a:bodyPr>
            <a:noAutofit/>
          </a:bodyPr>
          <a:lstStyle/>
          <a:p>
            <a:pPr>
              <a:spcBef>
                <a:spcPct val="0"/>
              </a:spcBef>
              <a:buSzTx/>
              <a:defRPr/>
            </a:pPr>
            <a:endParaRPr lang="en-US" altLang="en-US" dirty="0">
              <a:solidFill>
                <a:schemeClr val="tx1"/>
              </a:solidFill>
            </a:endParaRPr>
          </a:p>
          <a:p>
            <a:pPr marL="0" indent="0">
              <a:spcBef>
                <a:spcPct val="0"/>
              </a:spcBef>
              <a:buSzTx/>
              <a:buNone/>
              <a:defRPr/>
            </a:pPr>
            <a:endParaRPr lang="en-US" altLang="en-US" sz="1400" dirty="0">
              <a:solidFill>
                <a:schemeClr val="tx1"/>
              </a:solidFill>
            </a:endParaRPr>
          </a:p>
        </p:txBody>
      </p:sp>
      <p:sp>
        <p:nvSpPr>
          <p:cNvPr id="2" name="Title 1"/>
          <p:cNvSpPr>
            <a:spLocks noGrp="1"/>
          </p:cNvSpPr>
          <p:nvPr>
            <p:ph type="title"/>
          </p:nvPr>
        </p:nvSpPr>
        <p:spPr/>
        <p:txBody>
          <a:bodyPr>
            <a:normAutofit fontScale="90000"/>
          </a:bodyPr>
          <a:lstStyle/>
          <a:p>
            <a:pPr marL="685800" indent="-685800" algn="l">
              <a:spcAft>
                <a:spcPts val="600"/>
              </a:spcAft>
              <a:buFont typeface="Arial" panose="020B0604020202020204" pitchFamily="34" charset="0"/>
              <a:buChar char="•"/>
            </a:pPr>
            <a:r>
              <a:rPr lang="en-US" altLang="en-US" sz="5300" dirty="0" smtClean="0">
                <a:solidFill>
                  <a:schemeClr val="tx1"/>
                </a:solidFill>
              </a:rPr>
              <a:t/>
            </a:r>
            <a:br>
              <a:rPr lang="en-US" altLang="en-US" sz="5300" dirty="0" smtClean="0">
                <a:solidFill>
                  <a:schemeClr val="tx1"/>
                </a:solidFill>
              </a:rPr>
            </a:br>
            <a:r>
              <a:rPr lang="en-US" altLang="en-US" sz="5300" dirty="0" smtClean="0">
                <a:solidFill>
                  <a:schemeClr val="tx1"/>
                </a:solidFill>
              </a:rPr>
              <a:t/>
            </a:r>
            <a:br>
              <a:rPr lang="en-US" altLang="en-US" sz="5300" dirty="0" smtClean="0">
                <a:solidFill>
                  <a:schemeClr val="tx1"/>
                </a:solidFill>
              </a:rPr>
            </a:br>
            <a:r>
              <a:rPr lang="en-US" altLang="en-US" sz="5300" dirty="0">
                <a:solidFill>
                  <a:schemeClr val="tx1"/>
                </a:solidFill>
              </a:rPr>
              <a:t/>
            </a:r>
            <a:br>
              <a:rPr lang="en-US" altLang="en-US" sz="5300" dirty="0">
                <a:solidFill>
                  <a:schemeClr val="tx1"/>
                </a:solidFill>
              </a:rPr>
            </a:br>
            <a:r>
              <a:rPr lang="en-US" altLang="en-US" sz="3600" dirty="0" smtClean="0">
                <a:solidFill>
                  <a:schemeClr val="tx1"/>
                </a:solidFill>
              </a:rPr>
              <a:t/>
            </a:r>
            <a:br>
              <a:rPr lang="en-US" altLang="en-US" sz="3600" dirty="0" smtClean="0">
                <a:solidFill>
                  <a:schemeClr val="tx1"/>
                </a:solidFill>
              </a:rPr>
            </a:br>
            <a:r>
              <a:rPr lang="en-US" altLang="en-US" sz="3600" dirty="0" smtClean="0">
                <a:solidFill>
                  <a:schemeClr val="tx1"/>
                </a:solidFill>
              </a:rPr>
              <a:t/>
            </a:r>
            <a:br>
              <a:rPr lang="en-US" altLang="en-US" sz="3600" dirty="0" smtClean="0">
                <a:solidFill>
                  <a:schemeClr val="tx1"/>
                </a:solidFill>
              </a:rPr>
            </a:br>
            <a:r>
              <a:rPr lang="en-US" altLang="en-US" sz="3600" dirty="0" smtClean="0">
                <a:solidFill>
                  <a:schemeClr val="tx1"/>
                </a:solidFill>
              </a:rPr>
              <a:t/>
            </a:r>
            <a:br>
              <a:rPr lang="en-US" altLang="en-US" sz="3600" dirty="0" smtClean="0">
                <a:solidFill>
                  <a:schemeClr val="tx1"/>
                </a:solidFill>
              </a:rPr>
            </a:br>
            <a:r>
              <a:rPr lang="en-US" altLang="en-US" sz="3600" dirty="0">
                <a:solidFill>
                  <a:schemeClr val="tx1"/>
                </a:solidFill>
              </a:rPr>
              <a:t/>
            </a:r>
            <a:br>
              <a:rPr lang="en-US" altLang="en-US" sz="3600" dirty="0">
                <a:solidFill>
                  <a:schemeClr val="tx1"/>
                </a:solidFill>
              </a:rPr>
            </a:br>
            <a:r>
              <a:rPr lang="en-US" altLang="en-US" sz="3600" dirty="0" smtClean="0">
                <a:solidFill>
                  <a:schemeClr val="tx1"/>
                </a:solidFill>
              </a:rPr>
              <a:t/>
            </a:r>
            <a:br>
              <a:rPr lang="en-US" altLang="en-US" sz="3600" dirty="0" smtClean="0">
                <a:solidFill>
                  <a:schemeClr val="tx1"/>
                </a:solidFill>
              </a:rPr>
            </a:br>
            <a:r>
              <a:rPr lang="en-US" altLang="en-US" sz="3600" dirty="0">
                <a:solidFill>
                  <a:schemeClr val="tx1"/>
                </a:solidFill>
              </a:rPr>
              <a:t/>
            </a:r>
            <a:br>
              <a:rPr lang="en-US" altLang="en-US" sz="3600" dirty="0">
                <a:solidFill>
                  <a:schemeClr val="tx1"/>
                </a:solidFill>
              </a:rPr>
            </a:br>
            <a:r>
              <a:rPr lang="en-US" altLang="en-US" sz="3600" dirty="0" smtClean="0">
                <a:solidFill>
                  <a:schemeClr val="tx1"/>
                </a:solidFill>
              </a:rPr>
              <a:t/>
            </a:r>
            <a:br>
              <a:rPr lang="en-US" altLang="en-US" sz="3600" dirty="0" smtClean="0">
                <a:solidFill>
                  <a:schemeClr val="tx1"/>
                </a:solidFill>
              </a:rPr>
            </a:br>
            <a:r>
              <a:rPr lang="en-US" altLang="en-US" sz="3600" dirty="0">
                <a:solidFill>
                  <a:schemeClr val="tx1"/>
                </a:solidFill>
              </a:rPr>
              <a:t/>
            </a:r>
            <a:br>
              <a:rPr lang="en-US" altLang="en-US" sz="3600" dirty="0">
                <a:solidFill>
                  <a:schemeClr val="tx1"/>
                </a:solidFill>
              </a:rPr>
            </a:br>
            <a:r>
              <a:rPr lang="en-US" altLang="en-US" sz="3600" dirty="0">
                <a:solidFill>
                  <a:schemeClr val="tx1"/>
                </a:solidFill>
              </a:rPr>
              <a:t/>
            </a:r>
            <a:br>
              <a:rPr lang="en-US" altLang="en-US" sz="3600" dirty="0">
                <a:solidFill>
                  <a:schemeClr val="tx1"/>
                </a:solidFill>
              </a:rPr>
            </a:br>
            <a:r>
              <a:rPr lang="en-US" altLang="en-US" sz="3600" dirty="0" smtClean="0">
                <a:solidFill>
                  <a:schemeClr val="tx1"/>
                </a:solidFill>
              </a:rPr>
              <a:t/>
            </a:r>
            <a:br>
              <a:rPr lang="en-US" altLang="en-US" sz="3600" dirty="0" smtClean="0">
                <a:solidFill>
                  <a:schemeClr val="tx1"/>
                </a:solidFill>
              </a:rPr>
            </a:br>
            <a:r>
              <a:rPr lang="en-US" altLang="en-US" sz="3600" dirty="0">
                <a:solidFill>
                  <a:schemeClr val="tx1"/>
                </a:solidFill>
              </a:rPr>
              <a:t/>
            </a:r>
            <a:br>
              <a:rPr lang="en-US" altLang="en-US" sz="3600" dirty="0">
                <a:solidFill>
                  <a:schemeClr val="tx1"/>
                </a:solidFill>
              </a:rPr>
            </a:br>
            <a:r>
              <a:rPr lang="en-US" altLang="en-US" sz="3600" dirty="0" smtClean="0">
                <a:solidFill>
                  <a:schemeClr val="tx1"/>
                </a:solidFill>
              </a:rPr>
              <a:t/>
            </a:r>
            <a:br>
              <a:rPr lang="en-US" altLang="en-US" sz="3600" dirty="0" smtClean="0">
                <a:solidFill>
                  <a:schemeClr val="tx1"/>
                </a:solidFill>
              </a:rPr>
            </a:br>
            <a:r>
              <a:rPr lang="en-US" altLang="en-US" sz="3600" dirty="0" smtClean="0">
                <a:solidFill>
                  <a:schemeClr val="tx1"/>
                </a:solidFill>
              </a:rPr>
              <a:t>Considerations for Adding FEC Attractions</a:t>
            </a:r>
            <a:r>
              <a:rPr lang="en-US" altLang="en-US" sz="5300" dirty="0" smtClean="0">
                <a:solidFill>
                  <a:schemeClr val="tx1"/>
                </a:solidFill>
              </a:rPr>
              <a:t/>
            </a:r>
            <a:br>
              <a:rPr lang="en-US" altLang="en-US" sz="5300" dirty="0" smtClean="0">
                <a:solidFill>
                  <a:schemeClr val="tx1"/>
                </a:solidFill>
              </a:rPr>
            </a:br>
            <a:r>
              <a:rPr lang="en-US" altLang="en-US" sz="5300" dirty="0">
                <a:solidFill>
                  <a:schemeClr val="tx1"/>
                </a:solidFill>
              </a:rPr>
              <a:t/>
            </a:r>
            <a:br>
              <a:rPr lang="en-US" altLang="en-US" sz="5300" dirty="0">
                <a:solidFill>
                  <a:schemeClr val="tx1"/>
                </a:solidFill>
              </a:rPr>
            </a:br>
            <a:r>
              <a:rPr lang="en-US" altLang="en-US" sz="1800" dirty="0" smtClean="0">
                <a:solidFill>
                  <a:schemeClr val="tx1"/>
                </a:solidFill>
                <a:latin typeface="+mn-lt"/>
              </a:rPr>
              <a:t>Various </a:t>
            </a:r>
            <a:r>
              <a:rPr lang="en-US" altLang="en-US" sz="1800" dirty="0">
                <a:solidFill>
                  <a:schemeClr val="tx1"/>
                </a:solidFill>
                <a:latin typeface="+mn-lt"/>
              </a:rPr>
              <a:t>state inspections</a:t>
            </a:r>
            <a:br>
              <a:rPr lang="en-US" altLang="en-US" sz="1800" dirty="0">
                <a:solidFill>
                  <a:schemeClr val="tx1"/>
                </a:solidFill>
                <a:latin typeface="+mn-lt"/>
              </a:rPr>
            </a:br>
            <a:r>
              <a:rPr lang="en-US" altLang="en-US" sz="1800" dirty="0">
                <a:solidFill>
                  <a:schemeClr val="tx1"/>
                </a:solidFill>
                <a:latin typeface="+mn-lt"/>
              </a:rPr>
              <a:t>Rock climbing walls, go-karts, inflatables, etc.</a:t>
            </a:r>
            <a:br>
              <a:rPr lang="en-US" altLang="en-US" sz="1800" dirty="0">
                <a:solidFill>
                  <a:schemeClr val="tx1"/>
                </a:solidFill>
                <a:latin typeface="+mn-lt"/>
              </a:rPr>
            </a:br>
            <a:r>
              <a:rPr lang="en-US" altLang="en-US" sz="1800" dirty="0" smtClean="0">
                <a:solidFill>
                  <a:schemeClr val="tx1"/>
                </a:solidFill>
                <a:latin typeface="+mn-lt"/>
              </a:rPr>
              <a:t>All </a:t>
            </a:r>
            <a:r>
              <a:rPr lang="en-US" altLang="en-US" sz="1800" dirty="0">
                <a:solidFill>
                  <a:schemeClr val="tx1"/>
                </a:solidFill>
                <a:latin typeface="+mn-lt"/>
              </a:rPr>
              <a:t>have specialized certificates/inspections required by the state</a:t>
            </a:r>
            <a:br>
              <a:rPr lang="en-US" altLang="en-US" sz="1800" dirty="0">
                <a:solidFill>
                  <a:schemeClr val="tx1"/>
                </a:solidFill>
                <a:latin typeface="+mn-lt"/>
              </a:rPr>
            </a:br>
            <a:r>
              <a:rPr lang="en-US" altLang="en-US" sz="1800" dirty="0">
                <a:solidFill>
                  <a:schemeClr val="tx1"/>
                </a:solidFill>
                <a:latin typeface="+mn-lt"/>
              </a:rPr>
              <a:t/>
            </a:r>
            <a:br>
              <a:rPr lang="en-US" altLang="en-US" sz="1800" dirty="0">
                <a:solidFill>
                  <a:schemeClr val="tx1"/>
                </a:solidFill>
                <a:latin typeface="+mn-lt"/>
              </a:rPr>
            </a:br>
            <a:r>
              <a:rPr lang="en-US" altLang="en-US" sz="1800" dirty="0">
                <a:solidFill>
                  <a:schemeClr val="tx1"/>
                </a:solidFill>
                <a:latin typeface="+mn-lt"/>
              </a:rPr>
              <a:t>Specialized employee training on attraction use and safety</a:t>
            </a:r>
            <a:br>
              <a:rPr lang="en-US" altLang="en-US" sz="1800" dirty="0">
                <a:solidFill>
                  <a:schemeClr val="tx1"/>
                </a:solidFill>
                <a:latin typeface="+mn-lt"/>
              </a:rPr>
            </a:br>
            <a:r>
              <a:rPr lang="en-US" altLang="en-US" sz="1800" dirty="0" smtClean="0">
                <a:solidFill>
                  <a:schemeClr val="tx1"/>
                </a:solidFill>
                <a:latin typeface="+mn-lt"/>
              </a:rPr>
              <a:t>Additional costs to put </a:t>
            </a:r>
            <a:r>
              <a:rPr lang="en-US" altLang="en-US" sz="1800" dirty="0">
                <a:solidFill>
                  <a:schemeClr val="tx1"/>
                </a:solidFill>
                <a:latin typeface="+mn-lt"/>
              </a:rPr>
              <a:t>in place maintenance contracts to keep up and running</a:t>
            </a:r>
            <a:br>
              <a:rPr lang="en-US" altLang="en-US" sz="1800" dirty="0">
                <a:solidFill>
                  <a:schemeClr val="tx1"/>
                </a:solidFill>
                <a:latin typeface="+mn-lt"/>
              </a:rPr>
            </a:br>
            <a:r>
              <a:rPr lang="en-US" altLang="en-US" sz="1800" dirty="0">
                <a:solidFill>
                  <a:schemeClr val="tx1"/>
                </a:solidFill>
                <a:latin typeface="+mn-lt"/>
              </a:rPr>
              <a:t/>
            </a:r>
            <a:br>
              <a:rPr lang="en-US" altLang="en-US" sz="1800" dirty="0">
                <a:solidFill>
                  <a:schemeClr val="tx1"/>
                </a:solidFill>
                <a:latin typeface="+mn-lt"/>
              </a:rPr>
            </a:br>
            <a:r>
              <a:rPr lang="en-US" altLang="en-US" sz="1800" dirty="0">
                <a:solidFill>
                  <a:schemeClr val="tx1"/>
                </a:solidFill>
                <a:latin typeface="+mn-lt"/>
              </a:rPr>
              <a:t>Buying new equipment direct from manufacturer or secondhand in used market</a:t>
            </a:r>
            <a:br>
              <a:rPr lang="en-US" altLang="en-US" sz="1800" dirty="0">
                <a:solidFill>
                  <a:schemeClr val="tx1"/>
                </a:solidFill>
                <a:latin typeface="+mn-lt"/>
              </a:rPr>
            </a:br>
            <a:r>
              <a:rPr lang="en-US" altLang="en-US" sz="1800" dirty="0">
                <a:solidFill>
                  <a:schemeClr val="tx1"/>
                </a:solidFill>
                <a:latin typeface="+mn-lt"/>
              </a:rPr>
              <a:t>Many components have shelf life</a:t>
            </a:r>
            <a:br>
              <a:rPr lang="en-US" altLang="en-US" sz="1800" dirty="0">
                <a:solidFill>
                  <a:schemeClr val="tx1"/>
                </a:solidFill>
                <a:latin typeface="+mn-lt"/>
              </a:rPr>
            </a:br>
            <a:r>
              <a:rPr lang="en-US" altLang="en-US" sz="1800" dirty="0">
                <a:solidFill>
                  <a:schemeClr val="tx1"/>
                </a:solidFill>
                <a:latin typeface="+mn-lt"/>
              </a:rPr>
              <a:t>Are historical maintenance logs available?</a:t>
            </a:r>
            <a:br>
              <a:rPr lang="en-US" altLang="en-US" sz="1800" dirty="0">
                <a:solidFill>
                  <a:schemeClr val="tx1"/>
                </a:solidFill>
                <a:latin typeface="+mn-lt"/>
              </a:rPr>
            </a:br>
            <a:r>
              <a:rPr lang="en-US" altLang="en-US" sz="1800" dirty="0">
                <a:solidFill>
                  <a:schemeClr val="tx1"/>
                </a:solidFill>
                <a:latin typeface="+mn-lt"/>
              </a:rPr>
              <a:t>Cords on a bungee trampoline, hydraulic systems on auto-belay, etc.</a:t>
            </a:r>
            <a:r>
              <a:rPr lang="en-US" altLang="en-US" sz="1800" dirty="0">
                <a:solidFill>
                  <a:schemeClr val="tx1"/>
                </a:solidFill>
              </a:rPr>
              <a:t/>
            </a:r>
            <a:br>
              <a:rPr lang="en-US" altLang="en-US" sz="1800" dirty="0">
                <a:solidFill>
                  <a:schemeClr val="tx1"/>
                </a:solidFill>
              </a:rPr>
            </a:br>
            <a:r>
              <a:rPr lang="en-US" altLang="en-US" sz="1800" dirty="0">
                <a:solidFill>
                  <a:schemeClr val="tx1"/>
                </a:solidFill>
              </a:rPr>
              <a:t/>
            </a:r>
            <a:br>
              <a:rPr lang="en-US" altLang="en-US" sz="1800" dirty="0">
                <a:solidFill>
                  <a:schemeClr val="tx1"/>
                </a:solidFill>
              </a:rPr>
            </a:br>
            <a:r>
              <a:rPr lang="en-US" altLang="en-US" sz="1800" dirty="0">
                <a:solidFill>
                  <a:schemeClr val="tx1"/>
                </a:solidFill>
              </a:rPr>
              <a:t/>
            </a:r>
            <a:br>
              <a:rPr lang="en-US" altLang="en-US" sz="1800" dirty="0">
                <a:solidFill>
                  <a:schemeClr val="tx1"/>
                </a:solidFill>
              </a:rPr>
            </a:br>
            <a:r>
              <a:rPr lang="en-US" altLang="en-US" sz="1600" dirty="0">
                <a:solidFill>
                  <a:srgbClr val="717075"/>
                </a:solidFill>
                <a:latin typeface="+mn-lt"/>
                <a:ea typeface="ＭＳ Ｐゴシック" pitchFamily="34" charset="-128"/>
              </a:rPr>
              <a:t/>
            </a:r>
            <a:br>
              <a:rPr lang="en-US" altLang="en-US" sz="1600" dirty="0">
                <a:solidFill>
                  <a:srgbClr val="717075"/>
                </a:solidFill>
                <a:latin typeface="+mn-lt"/>
                <a:ea typeface="ＭＳ Ｐゴシック" pitchFamily="34" charset="-128"/>
              </a:rPr>
            </a:br>
            <a:r>
              <a:rPr lang="en-US" altLang="en-US" sz="1600" dirty="0" smtClean="0">
                <a:solidFill>
                  <a:schemeClr val="tx1"/>
                </a:solidFill>
                <a:latin typeface="+mn-lt"/>
              </a:rPr>
              <a:t/>
            </a:r>
            <a:br>
              <a:rPr lang="en-US" altLang="en-US" sz="1600" dirty="0" smtClean="0">
                <a:solidFill>
                  <a:schemeClr val="tx1"/>
                </a:solidFill>
                <a:latin typeface="+mn-lt"/>
              </a:rPr>
            </a:br>
            <a:r>
              <a:rPr lang="en-US" sz="1600" dirty="0">
                <a:solidFill>
                  <a:srgbClr val="717075"/>
                </a:solidFill>
                <a:latin typeface="Arial" charset="0"/>
                <a:ea typeface="ＭＳ Ｐゴシック" charset="-128"/>
              </a:rPr>
              <a:t/>
            </a:r>
            <a:br>
              <a:rPr lang="en-US" sz="1600" dirty="0">
                <a:solidFill>
                  <a:srgbClr val="717075"/>
                </a:solidFill>
                <a:latin typeface="Arial" charset="0"/>
                <a:ea typeface="ＭＳ Ｐゴシック" charset="-128"/>
              </a:rPr>
            </a:br>
            <a:r>
              <a:rPr lang="en-US" altLang="en-US" sz="5300" dirty="0" smtClean="0">
                <a:solidFill>
                  <a:schemeClr val="tx1"/>
                </a:solidFill>
              </a:rPr>
              <a:t/>
            </a:r>
            <a:br>
              <a:rPr lang="en-US" altLang="en-US" sz="5300" dirty="0" smtClean="0">
                <a:solidFill>
                  <a:schemeClr val="tx1"/>
                </a:solidFill>
              </a:rPr>
            </a:br>
            <a:r>
              <a:rPr lang="en-US" altLang="en-US" sz="5300" dirty="0">
                <a:solidFill>
                  <a:schemeClr val="tx1"/>
                </a:solidFill>
              </a:rPr>
              <a:t/>
            </a:r>
            <a:br>
              <a:rPr lang="en-US" altLang="en-US" sz="5300" dirty="0">
                <a:solidFill>
                  <a:schemeClr val="tx1"/>
                </a:solidFill>
              </a:rPr>
            </a:br>
            <a:r>
              <a:rPr lang="en-US" altLang="en-US" sz="5300" dirty="0" smtClean="0">
                <a:solidFill>
                  <a:schemeClr val="tx1"/>
                </a:solidFill>
              </a:rPr>
              <a:t/>
            </a:r>
            <a:br>
              <a:rPr lang="en-US" altLang="en-US" sz="5300" dirty="0" smtClean="0">
                <a:solidFill>
                  <a:schemeClr val="tx1"/>
                </a:solidFill>
              </a:rPr>
            </a:br>
            <a:r>
              <a:rPr lang="en-US" altLang="en-US" sz="5300" dirty="0">
                <a:solidFill>
                  <a:schemeClr val="tx1"/>
                </a:solidFill>
              </a:rPr>
              <a:t/>
            </a:r>
            <a:br>
              <a:rPr lang="en-US" altLang="en-US" sz="5300" dirty="0">
                <a:solidFill>
                  <a:schemeClr val="tx1"/>
                </a:solidFill>
              </a:rPr>
            </a:br>
            <a:r>
              <a:rPr lang="en-US" altLang="en-US" sz="1200" dirty="0">
                <a:solidFill>
                  <a:schemeClr val="tx1"/>
                </a:solidFill>
              </a:rPr>
              <a:t/>
            </a:r>
            <a:br>
              <a:rPr lang="en-US" altLang="en-US" sz="1200" dirty="0">
                <a:solidFill>
                  <a:schemeClr val="tx1"/>
                </a:solidFill>
              </a:rPr>
            </a:br>
            <a:endParaRPr lang="en-US" sz="12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5562600"/>
            <a:ext cx="1190476" cy="1047619"/>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05600" y="5795896"/>
            <a:ext cx="2095500" cy="581025"/>
          </a:xfrm>
          <a:prstGeom prst="rect">
            <a:avLst/>
          </a:prstGeom>
        </p:spPr>
      </p:pic>
    </p:spTree>
    <p:extLst>
      <p:ext uri="{BB962C8B-B14F-4D97-AF65-F5344CB8AC3E}">
        <p14:creationId xmlns:p14="http://schemas.microsoft.com/office/powerpoint/2010/main" val="129206325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idx="1"/>
          </p:nvPr>
        </p:nvSpPr>
        <p:spPr>
          <a:xfrm>
            <a:off x="872067" y="1295400"/>
            <a:ext cx="7408333" cy="4830763"/>
          </a:xfrm>
        </p:spPr>
        <p:txBody>
          <a:bodyPr>
            <a:noAutofit/>
          </a:bodyPr>
          <a:lstStyle/>
          <a:p>
            <a:pPr>
              <a:spcBef>
                <a:spcPct val="0"/>
              </a:spcBef>
              <a:buSzTx/>
              <a:defRPr/>
            </a:pPr>
            <a:endParaRPr lang="en-US" altLang="en-US" dirty="0">
              <a:solidFill>
                <a:schemeClr val="tx1"/>
              </a:solidFill>
            </a:endParaRPr>
          </a:p>
          <a:p>
            <a:pPr marL="0" indent="0">
              <a:spcBef>
                <a:spcPct val="0"/>
              </a:spcBef>
              <a:buSzTx/>
              <a:buNone/>
              <a:defRPr/>
            </a:pPr>
            <a:endParaRPr lang="en-US" altLang="en-US" sz="1400" dirty="0">
              <a:solidFill>
                <a:schemeClr val="tx1"/>
              </a:solidFill>
            </a:endParaRPr>
          </a:p>
        </p:txBody>
      </p:sp>
      <p:sp>
        <p:nvSpPr>
          <p:cNvPr id="2" name="Title 1"/>
          <p:cNvSpPr>
            <a:spLocks noGrp="1"/>
          </p:cNvSpPr>
          <p:nvPr>
            <p:ph type="title"/>
          </p:nvPr>
        </p:nvSpPr>
        <p:spPr/>
        <p:txBody>
          <a:bodyPr>
            <a:normAutofit fontScale="90000"/>
          </a:bodyPr>
          <a:lstStyle/>
          <a:p>
            <a:pPr algn="l">
              <a:spcAft>
                <a:spcPts val="600"/>
              </a:spcAft>
            </a:pPr>
            <a:r>
              <a:rPr lang="en-US" altLang="en-US" sz="2200" dirty="0" smtClean="0">
                <a:solidFill>
                  <a:schemeClr val="tx1"/>
                </a:solidFill>
              </a:rPr>
              <a:t/>
            </a:r>
            <a:br>
              <a:rPr lang="en-US" altLang="en-US" sz="2200" dirty="0" smtClean="0">
                <a:solidFill>
                  <a:schemeClr val="tx1"/>
                </a:solidFill>
              </a:rPr>
            </a:br>
            <a:r>
              <a:rPr lang="en-US" altLang="en-US" sz="2200" dirty="0">
                <a:solidFill>
                  <a:schemeClr val="tx1"/>
                </a:solidFill>
              </a:rPr>
              <a:t/>
            </a:r>
            <a:br>
              <a:rPr lang="en-US" altLang="en-US" sz="2200" dirty="0">
                <a:solidFill>
                  <a:schemeClr val="tx1"/>
                </a:solidFill>
              </a:rPr>
            </a:br>
            <a:r>
              <a:rPr lang="en-US" altLang="en-US" sz="2200" dirty="0" smtClean="0">
                <a:solidFill>
                  <a:schemeClr val="tx1"/>
                </a:solidFill>
              </a:rPr>
              <a:t/>
            </a:r>
            <a:br>
              <a:rPr lang="en-US" altLang="en-US" sz="2200" dirty="0" smtClean="0">
                <a:solidFill>
                  <a:schemeClr val="tx1"/>
                </a:solidFill>
              </a:rPr>
            </a:br>
            <a:r>
              <a:rPr lang="en-US" altLang="en-US" sz="2200" dirty="0" smtClean="0">
                <a:solidFill>
                  <a:schemeClr val="tx1"/>
                </a:solidFill>
              </a:rPr>
              <a:t/>
            </a:r>
            <a:br>
              <a:rPr lang="en-US" altLang="en-US" sz="2200" dirty="0" smtClean="0">
                <a:solidFill>
                  <a:schemeClr val="tx1"/>
                </a:solidFill>
              </a:rPr>
            </a:br>
            <a:r>
              <a:rPr lang="en-US" altLang="en-US" sz="5300" dirty="0">
                <a:solidFill>
                  <a:schemeClr val="tx1"/>
                </a:solidFill>
              </a:rPr>
              <a:t/>
            </a:r>
            <a:br>
              <a:rPr lang="en-US" altLang="en-US" sz="5300" dirty="0">
                <a:solidFill>
                  <a:schemeClr val="tx1"/>
                </a:solidFill>
              </a:rPr>
            </a:br>
            <a:r>
              <a:rPr lang="en-US" altLang="en-US" sz="5300" dirty="0" smtClean="0">
                <a:solidFill>
                  <a:schemeClr val="tx1"/>
                </a:solidFill>
              </a:rPr>
              <a:t/>
            </a:r>
            <a:br>
              <a:rPr lang="en-US" altLang="en-US" sz="5300" dirty="0" smtClean="0">
                <a:solidFill>
                  <a:schemeClr val="tx1"/>
                </a:solidFill>
              </a:rPr>
            </a:br>
            <a:r>
              <a:rPr lang="en-US" altLang="en-US" sz="5300" dirty="0">
                <a:solidFill>
                  <a:schemeClr val="tx1"/>
                </a:solidFill>
              </a:rPr>
              <a:t/>
            </a:r>
            <a:br>
              <a:rPr lang="en-US" altLang="en-US" sz="5300" dirty="0">
                <a:solidFill>
                  <a:schemeClr val="tx1"/>
                </a:solidFill>
              </a:rPr>
            </a:br>
            <a:r>
              <a:rPr lang="en-US" altLang="en-US" sz="5300" dirty="0" smtClean="0">
                <a:solidFill>
                  <a:schemeClr val="tx1"/>
                </a:solidFill>
              </a:rPr>
              <a:t/>
            </a:r>
            <a:br>
              <a:rPr lang="en-US" altLang="en-US" sz="5300" dirty="0" smtClean="0">
                <a:solidFill>
                  <a:schemeClr val="tx1"/>
                </a:solidFill>
              </a:rPr>
            </a:br>
            <a:r>
              <a:rPr lang="en-US" altLang="en-US" sz="5300" dirty="0">
                <a:solidFill>
                  <a:schemeClr val="tx1"/>
                </a:solidFill>
              </a:rPr>
              <a:t/>
            </a:r>
            <a:br>
              <a:rPr lang="en-US" altLang="en-US" sz="5300" dirty="0">
                <a:solidFill>
                  <a:schemeClr val="tx1"/>
                </a:solidFill>
              </a:rPr>
            </a:br>
            <a:r>
              <a:rPr lang="en-US" altLang="en-US" sz="5300" dirty="0" smtClean="0">
                <a:solidFill>
                  <a:schemeClr val="tx1"/>
                </a:solidFill>
              </a:rPr>
              <a:t/>
            </a:r>
            <a:br>
              <a:rPr lang="en-US" altLang="en-US" sz="5300" dirty="0" smtClean="0">
                <a:solidFill>
                  <a:schemeClr val="tx1"/>
                </a:solidFill>
              </a:rPr>
            </a:br>
            <a:r>
              <a:rPr lang="en-US" altLang="en-US" sz="5300" dirty="0" smtClean="0">
                <a:solidFill>
                  <a:schemeClr val="tx1"/>
                </a:solidFill>
              </a:rPr>
              <a:t/>
            </a:r>
            <a:br>
              <a:rPr lang="en-US" altLang="en-US" sz="5300" dirty="0" smtClean="0">
                <a:solidFill>
                  <a:schemeClr val="tx1"/>
                </a:solidFill>
              </a:rPr>
            </a:br>
            <a:r>
              <a:rPr lang="en-US" altLang="en-US" sz="5300" dirty="0">
                <a:solidFill>
                  <a:schemeClr val="tx1"/>
                </a:solidFill>
              </a:rPr>
              <a:t/>
            </a:r>
            <a:br>
              <a:rPr lang="en-US" altLang="en-US" sz="5300" dirty="0">
                <a:solidFill>
                  <a:schemeClr val="tx1"/>
                </a:solidFill>
              </a:rPr>
            </a:br>
            <a:r>
              <a:rPr lang="en-US" altLang="en-US" sz="3600" dirty="0" smtClean="0">
                <a:solidFill>
                  <a:schemeClr val="tx1"/>
                </a:solidFill>
              </a:rPr>
              <a:t/>
            </a:r>
            <a:br>
              <a:rPr lang="en-US" altLang="en-US" sz="3600" dirty="0" smtClean="0">
                <a:solidFill>
                  <a:schemeClr val="tx1"/>
                </a:solidFill>
              </a:rPr>
            </a:br>
            <a:r>
              <a:rPr lang="en-US" altLang="en-US" sz="3600" dirty="0" smtClean="0">
                <a:solidFill>
                  <a:schemeClr val="tx1"/>
                </a:solidFill>
              </a:rPr>
              <a:t/>
            </a:r>
            <a:br>
              <a:rPr lang="en-US" altLang="en-US" sz="3600" dirty="0" smtClean="0">
                <a:solidFill>
                  <a:schemeClr val="tx1"/>
                </a:solidFill>
              </a:rPr>
            </a:br>
            <a:r>
              <a:rPr lang="en-US" altLang="en-US" sz="3600" dirty="0" smtClean="0">
                <a:solidFill>
                  <a:schemeClr val="tx1"/>
                </a:solidFill>
              </a:rPr>
              <a:t>Considerations for Adding FEC Attractions</a:t>
            </a:r>
            <a:r>
              <a:rPr lang="en-US" altLang="en-US" sz="5300" dirty="0" smtClean="0">
                <a:solidFill>
                  <a:schemeClr val="tx1"/>
                </a:solidFill>
              </a:rPr>
              <a:t/>
            </a:r>
            <a:br>
              <a:rPr lang="en-US" altLang="en-US" sz="5300" dirty="0" smtClean="0">
                <a:solidFill>
                  <a:schemeClr val="tx1"/>
                </a:solidFill>
              </a:rPr>
            </a:br>
            <a:r>
              <a:rPr lang="en-US" altLang="en-US" sz="5300" dirty="0" smtClean="0">
                <a:solidFill>
                  <a:schemeClr val="tx1"/>
                </a:solidFill>
              </a:rPr>
              <a:t/>
            </a:r>
            <a:br>
              <a:rPr lang="en-US" altLang="en-US" sz="5300" dirty="0" smtClean="0">
                <a:solidFill>
                  <a:schemeClr val="tx1"/>
                </a:solidFill>
              </a:rPr>
            </a:br>
            <a:r>
              <a:rPr lang="en-US" altLang="en-US" sz="2000" b="1" dirty="0" smtClean="0">
                <a:solidFill>
                  <a:schemeClr val="tx1"/>
                </a:solidFill>
                <a:latin typeface="+mn-lt"/>
              </a:rPr>
              <a:t>Space </a:t>
            </a:r>
            <a:r>
              <a:rPr lang="en-US" altLang="en-US" sz="2000" b="1" dirty="0">
                <a:solidFill>
                  <a:schemeClr val="tx1"/>
                </a:solidFill>
                <a:latin typeface="+mn-lt"/>
              </a:rPr>
              <a:t>considerations with regards to ROI</a:t>
            </a:r>
            <a:r>
              <a:rPr lang="en-US" altLang="en-US" sz="2000" dirty="0">
                <a:solidFill>
                  <a:schemeClr val="tx1"/>
                </a:solidFill>
                <a:latin typeface="+mn-lt"/>
              </a:rPr>
              <a:t/>
            </a:r>
            <a:br>
              <a:rPr lang="en-US" altLang="en-US" sz="2000" dirty="0">
                <a:solidFill>
                  <a:schemeClr val="tx1"/>
                </a:solidFill>
                <a:latin typeface="+mn-lt"/>
              </a:rPr>
            </a:br>
            <a:r>
              <a:rPr lang="en-US" altLang="en-US" sz="2000" dirty="0" smtClean="0">
                <a:solidFill>
                  <a:schemeClr val="tx1"/>
                </a:solidFill>
                <a:latin typeface="+mn-lt"/>
              </a:rPr>
              <a:t/>
            </a:r>
            <a:br>
              <a:rPr lang="en-US" altLang="en-US" sz="2000" dirty="0" smtClean="0">
                <a:solidFill>
                  <a:schemeClr val="tx1"/>
                </a:solidFill>
                <a:latin typeface="+mn-lt"/>
              </a:rPr>
            </a:br>
            <a:r>
              <a:rPr lang="en-US" altLang="en-US" sz="2000" dirty="0" smtClean="0">
                <a:solidFill>
                  <a:schemeClr val="tx1"/>
                </a:solidFill>
                <a:latin typeface="+mn-lt"/>
              </a:rPr>
              <a:t>Some </a:t>
            </a:r>
            <a:r>
              <a:rPr lang="en-US" altLang="en-US" sz="2000" dirty="0">
                <a:solidFill>
                  <a:schemeClr val="tx1"/>
                </a:solidFill>
                <a:latin typeface="+mn-lt"/>
              </a:rPr>
              <a:t>amusements have better ROI than others</a:t>
            </a:r>
            <a:br>
              <a:rPr lang="en-US" altLang="en-US" sz="2000" dirty="0">
                <a:solidFill>
                  <a:schemeClr val="tx1"/>
                </a:solidFill>
                <a:latin typeface="+mn-lt"/>
              </a:rPr>
            </a:br>
            <a:r>
              <a:rPr lang="en-US" altLang="en-US" sz="2000" dirty="0">
                <a:solidFill>
                  <a:schemeClr val="tx1"/>
                </a:solidFill>
                <a:latin typeface="+mn-lt"/>
              </a:rPr>
              <a:t>20 users per hour @ $5 or 60 users @ $3</a:t>
            </a:r>
            <a:br>
              <a:rPr lang="en-US" altLang="en-US" sz="2000" dirty="0">
                <a:solidFill>
                  <a:schemeClr val="tx1"/>
                </a:solidFill>
                <a:latin typeface="+mn-lt"/>
              </a:rPr>
            </a:br>
            <a:r>
              <a:rPr lang="en-US" altLang="en-US" sz="2000" dirty="0">
                <a:solidFill>
                  <a:schemeClr val="tx1"/>
                </a:solidFill>
                <a:latin typeface="+mn-lt"/>
              </a:rPr>
              <a:t>Some attractions required dedicated employees adding to overhead</a:t>
            </a:r>
            <a:br>
              <a:rPr lang="en-US" altLang="en-US" sz="2000" dirty="0">
                <a:solidFill>
                  <a:schemeClr val="tx1"/>
                </a:solidFill>
                <a:latin typeface="+mn-lt"/>
              </a:rPr>
            </a:br>
            <a:r>
              <a:rPr lang="en-US" altLang="en-US" sz="2000" dirty="0">
                <a:solidFill>
                  <a:schemeClr val="tx1"/>
                </a:solidFill>
                <a:latin typeface="+mn-lt"/>
              </a:rPr>
              <a:t/>
            </a:r>
            <a:br>
              <a:rPr lang="en-US" altLang="en-US" sz="2000" dirty="0">
                <a:solidFill>
                  <a:schemeClr val="tx1"/>
                </a:solidFill>
                <a:latin typeface="+mn-lt"/>
              </a:rPr>
            </a:br>
            <a:r>
              <a:rPr lang="en-US" altLang="en-US" sz="2000" dirty="0">
                <a:solidFill>
                  <a:schemeClr val="tx1"/>
                </a:solidFill>
                <a:latin typeface="+mn-lt"/>
              </a:rPr>
              <a:t>Buying through insured and reputable manufacturers and installers</a:t>
            </a:r>
            <a:br>
              <a:rPr lang="en-US" altLang="en-US" sz="2000" dirty="0">
                <a:solidFill>
                  <a:schemeClr val="tx1"/>
                </a:solidFill>
                <a:latin typeface="+mn-lt"/>
              </a:rPr>
            </a:br>
            <a:r>
              <a:rPr lang="en-US" altLang="en-US" sz="2000" dirty="0">
                <a:solidFill>
                  <a:schemeClr val="tx1"/>
                </a:solidFill>
                <a:latin typeface="+mn-lt"/>
              </a:rPr>
              <a:t>Reduces the likelihood that the claim falls back on the center</a:t>
            </a:r>
            <a:br>
              <a:rPr lang="en-US" altLang="en-US" sz="2000" dirty="0">
                <a:solidFill>
                  <a:schemeClr val="tx1"/>
                </a:solidFill>
                <a:latin typeface="+mn-lt"/>
              </a:rPr>
            </a:br>
            <a:r>
              <a:rPr lang="en-US" altLang="en-US" sz="2000" dirty="0">
                <a:solidFill>
                  <a:schemeClr val="tx1"/>
                </a:solidFill>
                <a:latin typeface="+mn-lt"/>
              </a:rPr>
              <a:t/>
            </a:r>
            <a:br>
              <a:rPr lang="en-US" altLang="en-US" sz="2000" dirty="0">
                <a:solidFill>
                  <a:schemeClr val="tx1"/>
                </a:solidFill>
                <a:latin typeface="+mn-lt"/>
              </a:rPr>
            </a:br>
            <a:r>
              <a:rPr lang="en-US" altLang="en-US" sz="2000" dirty="0">
                <a:solidFill>
                  <a:schemeClr val="tx1"/>
                </a:solidFill>
                <a:latin typeface="+mn-lt"/>
              </a:rPr>
              <a:t>Insurance costs and eligibility</a:t>
            </a:r>
            <a:br>
              <a:rPr lang="en-US" altLang="en-US" sz="2000" dirty="0">
                <a:solidFill>
                  <a:schemeClr val="tx1"/>
                </a:solidFill>
                <a:latin typeface="+mn-lt"/>
              </a:rPr>
            </a:br>
            <a:r>
              <a:rPr lang="en-US" altLang="en-US" sz="1800" dirty="0">
                <a:solidFill>
                  <a:schemeClr val="tx1"/>
                </a:solidFill>
              </a:rPr>
              <a:t/>
            </a:r>
            <a:br>
              <a:rPr lang="en-US" altLang="en-US" sz="1800" dirty="0">
                <a:solidFill>
                  <a:schemeClr val="tx1"/>
                </a:solidFill>
              </a:rPr>
            </a:br>
            <a:r>
              <a:rPr lang="en-US" altLang="en-US" sz="1800" dirty="0">
                <a:solidFill>
                  <a:schemeClr val="tx1"/>
                </a:solidFill>
              </a:rPr>
              <a:t/>
            </a:r>
            <a:br>
              <a:rPr lang="en-US" altLang="en-US" sz="1800" dirty="0">
                <a:solidFill>
                  <a:schemeClr val="tx1"/>
                </a:solidFill>
              </a:rPr>
            </a:br>
            <a:r>
              <a:rPr lang="en-US" altLang="en-US" sz="1800" dirty="0">
                <a:solidFill>
                  <a:schemeClr val="tx1"/>
                </a:solidFill>
              </a:rPr>
              <a:t/>
            </a:r>
            <a:br>
              <a:rPr lang="en-US" altLang="en-US" sz="1800" dirty="0">
                <a:solidFill>
                  <a:schemeClr val="tx1"/>
                </a:solidFill>
              </a:rPr>
            </a:br>
            <a:r>
              <a:rPr lang="en-US" altLang="en-US" sz="1600" dirty="0">
                <a:solidFill>
                  <a:srgbClr val="717075"/>
                </a:solidFill>
                <a:latin typeface="+mn-lt"/>
                <a:ea typeface="ＭＳ Ｐゴシック" pitchFamily="34" charset="-128"/>
              </a:rPr>
              <a:t/>
            </a:r>
            <a:br>
              <a:rPr lang="en-US" altLang="en-US" sz="1600" dirty="0">
                <a:solidFill>
                  <a:srgbClr val="717075"/>
                </a:solidFill>
                <a:latin typeface="+mn-lt"/>
                <a:ea typeface="ＭＳ Ｐゴシック" pitchFamily="34" charset="-128"/>
              </a:rPr>
            </a:br>
            <a:r>
              <a:rPr lang="en-US" altLang="en-US" sz="1600" dirty="0" smtClean="0">
                <a:solidFill>
                  <a:schemeClr val="tx1"/>
                </a:solidFill>
                <a:latin typeface="+mn-lt"/>
              </a:rPr>
              <a:t/>
            </a:r>
            <a:br>
              <a:rPr lang="en-US" altLang="en-US" sz="1600" dirty="0" smtClean="0">
                <a:solidFill>
                  <a:schemeClr val="tx1"/>
                </a:solidFill>
                <a:latin typeface="+mn-lt"/>
              </a:rPr>
            </a:br>
            <a:r>
              <a:rPr lang="en-US" sz="1600" dirty="0">
                <a:solidFill>
                  <a:srgbClr val="717075"/>
                </a:solidFill>
                <a:latin typeface="Arial" charset="0"/>
                <a:ea typeface="ＭＳ Ｐゴシック" charset="-128"/>
              </a:rPr>
              <a:t/>
            </a:r>
            <a:br>
              <a:rPr lang="en-US" sz="1600" dirty="0">
                <a:solidFill>
                  <a:srgbClr val="717075"/>
                </a:solidFill>
                <a:latin typeface="Arial" charset="0"/>
                <a:ea typeface="ＭＳ Ｐゴシック" charset="-128"/>
              </a:rPr>
            </a:br>
            <a:r>
              <a:rPr lang="en-US" altLang="en-US" sz="5300" dirty="0" smtClean="0">
                <a:solidFill>
                  <a:schemeClr val="tx1"/>
                </a:solidFill>
              </a:rPr>
              <a:t/>
            </a:r>
            <a:br>
              <a:rPr lang="en-US" altLang="en-US" sz="5300" dirty="0" smtClean="0">
                <a:solidFill>
                  <a:schemeClr val="tx1"/>
                </a:solidFill>
              </a:rPr>
            </a:br>
            <a:r>
              <a:rPr lang="en-US" altLang="en-US" sz="5300" dirty="0">
                <a:solidFill>
                  <a:schemeClr val="tx1"/>
                </a:solidFill>
              </a:rPr>
              <a:t/>
            </a:r>
            <a:br>
              <a:rPr lang="en-US" altLang="en-US" sz="5300" dirty="0">
                <a:solidFill>
                  <a:schemeClr val="tx1"/>
                </a:solidFill>
              </a:rPr>
            </a:br>
            <a:r>
              <a:rPr lang="en-US" altLang="en-US" sz="5300" dirty="0" smtClean="0">
                <a:solidFill>
                  <a:schemeClr val="tx1"/>
                </a:solidFill>
              </a:rPr>
              <a:t/>
            </a:r>
            <a:br>
              <a:rPr lang="en-US" altLang="en-US" sz="5300" dirty="0" smtClean="0">
                <a:solidFill>
                  <a:schemeClr val="tx1"/>
                </a:solidFill>
              </a:rPr>
            </a:br>
            <a:r>
              <a:rPr lang="en-US" altLang="en-US" sz="5300" dirty="0">
                <a:solidFill>
                  <a:schemeClr val="tx1"/>
                </a:solidFill>
              </a:rPr>
              <a:t/>
            </a:r>
            <a:br>
              <a:rPr lang="en-US" altLang="en-US" sz="5300" dirty="0">
                <a:solidFill>
                  <a:schemeClr val="tx1"/>
                </a:solidFill>
              </a:rPr>
            </a:br>
            <a:r>
              <a:rPr lang="en-US" altLang="en-US" sz="1200" dirty="0">
                <a:solidFill>
                  <a:schemeClr val="tx1"/>
                </a:solidFill>
              </a:rPr>
              <a:t/>
            </a:r>
            <a:br>
              <a:rPr lang="en-US" altLang="en-US" sz="1200" dirty="0">
                <a:solidFill>
                  <a:schemeClr val="tx1"/>
                </a:solidFill>
              </a:rPr>
            </a:br>
            <a:endParaRPr lang="en-US" sz="12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5562600"/>
            <a:ext cx="1190476" cy="1047619"/>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05600" y="5795896"/>
            <a:ext cx="2095500" cy="581025"/>
          </a:xfrm>
          <a:prstGeom prst="rect">
            <a:avLst/>
          </a:prstGeom>
        </p:spPr>
      </p:pic>
    </p:spTree>
    <p:extLst>
      <p:ext uri="{BB962C8B-B14F-4D97-AF65-F5344CB8AC3E}">
        <p14:creationId xmlns:p14="http://schemas.microsoft.com/office/powerpoint/2010/main" val="342714829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idx="1"/>
          </p:nvPr>
        </p:nvSpPr>
        <p:spPr>
          <a:xfrm>
            <a:off x="872067" y="1295400"/>
            <a:ext cx="7408333" cy="4830763"/>
          </a:xfrm>
        </p:spPr>
        <p:txBody>
          <a:bodyPr>
            <a:noAutofit/>
          </a:bodyPr>
          <a:lstStyle/>
          <a:p>
            <a:pPr>
              <a:spcBef>
                <a:spcPct val="0"/>
              </a:spcBef>
              <a:buSzTx/>
              <a:defRPr/>
            </a:pPr>
            <a:endParaRPr lang="en-US" altLang="en-US" dirty="0">
              <a:solidFill>
                <a:schemeClr val="tx1"/>
              </a:solidFill>
            </a:endParaRPr>
          </a:p>
          <a:p>
            <a:pPr marL="0" indent="0">
              <a:spcBef>
                <a:spcPct val="0"/>
              </a:spcBef>
              <a:buSzTx/>
              <a:buNone/>
              <a:defRPr/>
            </a:pPr>
            <a:endParaRPr lang="en-US" altLang="en-US" sz="1400" dirty="0">
              <a:solidFill>
                <a:schemeClr val="tx1"/>
              </a:solidFill>
            </a:endParaRPr>
          </a:p>
        </p:txBody>
      </p:sp>
      <p:sp>
        <p:nvSpPr>
          <p:cNvPr id="2" name="Title 1"/>
          <p:cNvSpPr>
            <a:spLocks noGrp="1"/>
          </p:cNvSpPr>
          <p:nvPr>
            <p:ph type="title"/>
          </p:nvPr>
        </p:nvSpPr>
        <p:spPr>
          <a:xfrm>
            <a:off x="457200" y="338328"/>
            <a:ext cx="8229600" cy="804672"/>
          </a:xfrm>
        </p:spPr>
        <p:txBody>
          <a:bodyPr>
            <a:normAutofit fontScale="90000"/>
          </a:bodyPr>
          <a:lstStyle/>
          <a:p>
            <a:pPr algn="l"/>
            <a:r>
              <a:rPr lang="en-US" altLang="en-US" sz="2200" dirty="0" smtClean="0">
                <a:solidFill>
                  <a:schemeClr val="tx1"/>
                </a:solidFill>
              </a:rPr>
              <a:t/>
            </a:r>
            <a:br>
              <a:rPr lang="en-US" altLang="en-US" sz="2200" dirty="0" smtClean="0">
                <a:solidFill>
                  <a:schemeClr val="tx1"/>
                </a:solidFill>
              </a:rPr>
            </a:br>
            <a:r>
              <a:rPr lang="en-US" altLang="en-US" sz="2200" dirty="0">
                <a:solidFill>
                  <a:schemeClr val="tx1"/>
                </a:solidFill>
              </a:rPr>
              <a:t/>
            </a:r>
            <a:br>
              <a:rPr lang="en-US" altLang="en-US" sz="2200" dirty="0">
                <a:solidFill>
                  <a:schemeClr val="tx1"/>
                </a:solidFill>
              </a:rPr>
            </a:br>
            <a:r>
              <a:rPr lang="en-US" altLang="en-US" sz="2200" dirty="0" smtClean="0">
                <a:solidFill>
                  <a:schemeClr val="tx1"/>
                </a:solidFill>
              </a:rPr>
              <a:t/>
            </a:r>
            <a:br>
              <a:rPr lang="en-US" altLang="en-US" sz="2200" dirty="0" smtClean="0">
                <a:solidFill>
                  <a:schemeClr val="tx1"/>
                </a:solidFill>
              </a:rPr>
            </a:br>
            <a:r>
              <a:rPr lang="en-US" altLang="en-US" sz="2200" dirty="0" smtClean="0">
                <a:solidFill>
                  <a:schemeClr val="tx1"/>
                </a:solidFill>
              </a:rPr>
              <a:t/>
            </a:r>
            <a:br>
              <a:rPr lang="en-US" altLang="en-US" sz="2200" dirty="0" smtClean="0">
                <a:solidFill>
                  <a:schemeClr val="tx1"/>
                </a:solidFill>
              </a:rPr>
            </a:br>
            <a:r>
              <a:rPr lang="en-US" altLang="en-US" sz="5300" dirty="0">
                <a:solidFill>
                  <a:schemeClr val="tx1"/>
                </a:solidFill>
              </a:rPr>
              <a:t/>
            </a:r>
            <a:br>
              <a:rPr lang="en-US" altLang="en-US" sz="5300" dirty="0">
                <a:solidFill>
                  <a:schemeClr val="tx1"/>
                </a:solidFill>
              </a:rPr>
            </a:br>
            <a:r>
              <a:rPr lang="en-US" altLang="en-US" sz="5300" dirty="0" smtClean="0">
                <a:solidFill>
                  <a:schemeClr val="tx1"/>
                </a:solidFill>
              </a:rPr>
              <a:t/>
            </a:r>
            <a:br>
              <a:rPr lang="en-US" altLang="en-US" sz="5300" dirty="0" smtClean="0">
                <a:solidFill>
                  <a:schemeClr val="tx1"/>
                </a:solidFill>
              </a:rPr>
            </a:br>
            <a:r>
              <a:rPr lang="en-US" altLang="en-US" sz="5300" dirty="0">
                <a:solidFill>
                  <a:schemeClr val="tx1"/>
                </a:solidFill>
              </a:rPr>
              <a:t/>
            </a:r>
            <a:br>
              <a:rPr lang="en-US" altLang="en-US" sz="5300" dirty="0">
                <a:solidFill>
                  <a:schemeClr val="tx1"/>
                </a:solidFill>
              </a:rPr>
            </a:br>
            <a:r>
              <a:rPr lang="en-US" altLang="en-US" sz="5300" dirty="0" smtClean="0">
                <a:solidFill>
                  <a:schemeClr val="tx1"/>
                </a:solidFill>
              </a:rPr>
              <a:t/>
            </a:r>
            <a:br>
              <a:rPr lang="en-US" altLang="en-US" sz="5300" dirty="0" smtClean="0">
                <a:solidFill>
                  <a:schemeClr val="tx1"/>
                </a:solidFill>
              </a:rPr>
            </a:br>
            <a:r>
              <a:rPr lang="en-US" altLang="en-US" sz="5300" dirty="0">
                <a:solidFill>
                  <a:schemeClr val="tx1"/>
                </a:solidFill>
              </a:rPr>
              <a:t/>
            </a:r>
            <a:br>
              <a:rPr lang="en-US" altLang="en-US" sz="5300" dirty="0">
                <a:solidFill>
                  <a:schemeClr val="tx1"/>
                </a:solidFill>
              </a:rPr>
            </a:br>
            <a:r>
              <a:rPr lang="en-US" altLang="en-US" sz="5300" dirty="0" smtClean="0">
                <a:solidFill>
                  <a:schemeClr val="tx1"/>
                </a:solidFill>
              </a:rPr>
              <a:t/>
            </a:r>
            <a:br>
              <a:rPr lang="en-US" altLang="en-US" sz="5300" dirty="0" smtClean="0">
                <a:solidFill>
                  <a:schemeClr val="tx1"/>
                </a:solidFill>
              </a:rPr>
            </a:br>
            <a:r>
              <a:rPr lang="en-US" altLang="en-US" sz="5300" dirty="0" smtClean="0">
                <a:solidFill>
                  <a:schemeClr val="tx1"/>
                </a:solidFill>
              </a:rPr>
              <a:t/>
            </a:r>
            <a:br>
              <a:rPr lang="en-US" altLang="en-US" sz="5300" dirty="0" smtClean="0">
                <a:solidFill>
                  <a:schemeClr val="tx1"/>
                </a:solidFill>
              </a:rPr>
            </a:br>
            <a:r>
              <a:rPr lang="en-US" altLang="en-US" sz="5300" dirty="0">
                <a:solidFill>
                  <a:schemeClr val="tx1"/>
                </a:solidFill>
              </a:rPr>
              <a:t/>
            </a:r>
            <a:br>
              <a:rPr lang="en-US" altLang="en-US" sz="5300" dirty="0">
                <a:solidFill>
                  <a:schemeClr val="tx1"/>
                </a:solidFill>
              </a:rPr>
            </a:br>
            <a:r>
              <a:rPr lang="en-US" altLang="en-US" sz="3600" dirty="0" smtClean="0">
                <a:solidFill>
                  <a:schemeClr val="tx1"/>
                </a:solidFill>
              </a:rPr>
              <a:t/>
            </a:r>
            <a:br>
              <a:rPr lang="en-US" altLang="en-US" sz="3600" dirty="0" smtClean="0">
                <a:solidFill>
                  <a:schemeClr val="tx1"/>
                </a:solidFill>
              </a:rPr>
            </a:br>
            <a:r>
              <a:rPr lang="en-US" altLang="en-US" sz="3600" dirty="0" smtClean="0">
                <a:solidFill>
                  <a:schemeClr val="tx1"/>
                </a:solidFill>
              </a:rPr>
              <a:t/>
            </a:r>
            <a:br>
              <a:rPr lang="en-US" altLang="en-US" sz="3600" dirty="0" smtClean="0">
                <a:solidFill>
                  <a:schemeClr val="tx1"/>
                </a:solidFill>
              </a:rPr>
            </a:br>
            <a:r>
              <a:rPr lang="en-US" altLang="en-US" sz="3600" dirty="0" smtClean="0">
                <a:solidFill>
                  <a:schemeClr val="tx1"/>
                </a:solidFill>
              </a:rPr>
              <a:t/>
            </a:r>
            <a:br>
              <a:rPr lang="en-US" altLang="en-US" sz="3600" dirty="0" smtClean="0">
                <a:solidFill>
                  <a:schemeClr val="tx1"/>
                </a:solidFill>
              </a:rPr>
            </a:br>
            <a:r>
              <a:rPr lang="en-US" altLang="en-US" sz="3600" dirty="0">
                <a:solidFill>
                  <a:schemeClr val="tx1"/>
                </a:solidFill>
              </a:rPr>
              <a:t/>
            </a:r>
            <a:br>
              <a:rPr lang="en-US" altLang="en-US" sz="3600" dirty="0">
                <a:solidFill>
                  <a:schemeClr val="tx1"/>
                </a:solidFill>
              </a:rPr>
            </a:br>
            <a:r>
              <a:rPr lang="en-US" altLang="en-US" sz="3600" dirty="0" smtClean="0">
                <a:solidFill>
                  <a:schemeClr val="tx1"/>
                </a:solidFill>
              </a:rPr>
              <a:t>Be Aware</a:t>
            </a:r>
            <a:r>
              <a:rPr lang="en-US" altLang="en-US" sz="5300" dirty="0" smtClean="0">
                <a:solidFill>
                  <a:schemeClr val="tx1"/>
                </a:solidFill>
              </a:rPr>
              <a:t/>
            </a:r>
            <a:br>
              <a:rPr lang="en-US" altLang="en-US" sz="5300" dirty="0" smtClean="0">
                <a:solidFill>
                  <a:schemeClr val="tx1"/>
                </a:solidFill>
              </a:rPr>
            </a:br>
            <a:r>
              <a:rPr lang="en-US" altLang="en-US" sz="5300" dirty="0" smtClean="0">
                <a:solidFill>
                  <a:schemeClr val="tx1"/>
                </a:solidFill>
              </a:rPr>
              <a:t/>
            </a:r>
            <a:br>
              <a:rPr lang="en-US" altLang="en-US" sz="5300" dirty="0" smtClean="0">
                <a:solidFill>
                  <a:schemeClr val="tx1"/>
                </a:solidFill>
              </a:rPr>
            </a:br>
            <a:r>
              <a:rPr lang="en-US" altLang="en-US" sz="1800" b="1" dirty="0" smtClean="0">
                <a:solidFill>
                  <a:schemeClr val="tx1"/>
                </a:solidFill>
                <a:latin typeface="+mn-lt"/>
              </a:rPr>
              <a:t>When </a:t>
            </a:r>
            <a:r>
              <a:rPr lang="en-US" altLang="en-US" sz="1800" b="1" dirty="0">
                <a:solidFill>
                  <a:schemeClr val="tx1"/>
                </a:solidFill>
                <a:latin typeface="+mn-lt"/>
              </a:rPr>
              <a:t>it comes to insurance, no two policies are exactly the same.  Here are some tips to keep in mind and watch out for when comparing …</a:t>
            </a:r>
            <a:br>
              <a:rPr lang="en-US" altLang="en-US" sz="1800" b="1" dirty="0">
                <a:solidFill>
                  <a:schemeClr val="tx1"/>
                </a:solidFill>
                <a:latin typeface="+mn-lt"/>
              </a:rPr>
            </a:br>
            <a:r>
              <a:rPr lang="en-US" altLang="en-US" sz="1800" dirty="0">
                <a:solidFill>
                  <a:schemeClr val="tx1"/>
                </a:solidFill>
                <a:latin typeface="+mn-lt"/>
              </a:rPr>
              <a:t/>
            </a:r>
            <a:br>
              <a:rPr lang="en-US" altLang="en-US" sz="1800" dirty="0">
                <a:solidFill>
                  <a:schemeClr val="tx1"/>
                </a:solidFill>
                <a:latin typeface="+mn-lt"/>
              </a:rPr>
            </a:br>
            <a:r>
              <a:rPr lang="en-US" altLang="en-US" sz="1800" b="1" dirty="0">
                <a:solidFill>
                  <a:schemeClr val="tx1"/>
                </a:solidFill>
                <a:latin typeface="+mn-lt"/>
              </a:rPr>
              <a:t>Will your liability policy abandon you on certain types of lawsuits</a:t>
            </a:r>
            <a:r>
              <a:rPr lang="en-US" altLang="en-US" sz="1800" b="1" dirty="0" smtClean="0">
                <a:solidFill>
                  <a:schemeClr val="tx1"/>
                </a:solidFill>
                <a:latin typeface="+mn-lt"/>
              </a:rPr>
              <a:t>?</a:t>
            </a:r>
            <a:r>
              <a:rPr lang="en-US" altLang="en-US" sz="1800" dirty="0">
                <a:solidFill>
                  <a:schemeClr val="tx1"/>
                </a:solidFill>
                <a:latin typeface="+mn-lt"/>
              </a:rPr>
              <a:t/>
            </a:r>
            <a:br>
              <a:rPr lang="en-US" altLang="en-US" sz="1800" dirty="0">
                <a:solidFill>
                  <a:schemeClr val="tx1"/>
                </a:solidFill>
                <a:latin typeface="+mn-lt"/>
              </a:rPr>
            </a:br>
            <a:r>
              <a:rPr lang="en-US" altLang="en-US" sz="1800" dirty="0">
                <a:solidFill>
                  <a:schemeClr val="tx1"/>
                </a:solidFill>
                <a:latin typeface="+mn-lt"/>
              </a:rPr>
              <a:t>Improper employment practices (sexual harassment claims, wrongful terminations</a:t>
            </a:r>
            <a:r>
              <a:rPr lang="en-US" altLang="en-US" sz="1800" dirty="0" smtClean="0">
                <a:solidFill>
                  <a:schemeClr val="tx1"/>
                </a:solidFill>
                <a:latin typeface="+mn-lt"/>
              </a:rPr>
              <a:t>)</a:t>
            </a:r>
            <a:r>
              <a:rPr lang="en-US" altLang="en-US" sz="1800" dirty="0">
                <a:solidFill>
                  <a:schemeClr val="tx1"/>
                </a:solidFill>
                <a:latin typeface="+mn-lt"/>
              </a:rPr>
              <a:t/>
            </a:r>
            <a:br>
              <a:rPr lang="en-US" altLang="en-US" sz="1800" dirty="0">
                <a:solidFill>
                  <a:schemeClr val="tx1"/>
                </a:solidFill>
                <a:latin typeface="+mn-lt"/>
              </a:rPr>
            </a:br>
            <a:r>
              <a:rPr lang="en-US" altLang="en-US" sz="1800" dirty="0">
                <a:solidFill>
                  <a:schemeClr val="tx1"/>
                </a:solidFill>
                <a:latin typeface="+mn-lt"/>
              </a:rPr>
              <a:t>Key amusement and attraction exclusions (go-karts, laser tag, etc</a:t>
            </a:r>
            <a:r>
              <a:rPr lang="en-US" altLang="en-US" sz="1800" dirty="0" smtClean="0">
                <a:solidFill>
                  <a:schemeClr val="tx1"/>
                </a:solidFill>
                <a:latin typeface="+mn-lt"/>
              </a:rPr>
              <a:t>.)</a:t>
            </a:r>
            <a:br>
              <a:rPr lang="en-US" altLang="en-US" sz="1800" dirty="0" smtClean="0">
                <a:solidFill>
                  <a:schemeClr val="tx1"/>
                </a:solidFill>
                <a:latin typeface="+mn-lt"/>
              </a:rPr>
            </a:br>
            <a:r>
              <a:rPr lang="en-US" altLang="en-US" sz="1800" dirty="0">
                <a:solidFill>
                  <a:schemeClr val="tx1"/>
                </a:solidFill>
              </a:rPr>
              <a:t>Misapplication of employee benefits (401K’s, health insurance plans, etc.)</a:t>
            </a:r>
            <a:r>
              <a:rPr lang="en-US" altLang="en-US" sz="1800" dirty="0" smtClean="0">
                <a:solidFill>
                  <a:schemeClr val="tx1"/>
                </a:solidFill>
                <a:latin typeface="+mn-lt"/>
              </a:rPr>
              <a:t/>
            </a:r>
            <a:br>
              <a:rPr lang="en-US" altLang="en-US" sz="1800" dirty="0" smtClean="0">
                <a:solidFill>
                  <a:schemeClr val="tx1"/>
                </a:solidFill>
                <a:latin typeface="+mn-lt"/>
              </a:rPr>
            </a:br>
            <a:r>
              <a:rPr lang="en-US" altLang="en-US" sz="1800" dirty="0" smtClean="0">
                <a:solidFill>
                  <a:schemeClr val="tx1"/>
                </a:solidFill>
                <a:latin typeface="+mn-lt"/>
              </a:rPr>
              <a:t>Assault &amp; Battery Coverage exclusions</a:t>
            </a:r>
            <a:br>
              <a:rPr lang="en-US" altLang="en-US" sz="1800" dirty="0" smtClean="0">
                <a:solidFill>
                  <a:schemeClr val="tx1"/>
                </a:solidFill>
                <a:latin typeface="+mn-lt"/>
              </a:rPr>
            </a:br>
            <a:r>
              <a:rPr lang="en-US" altLang="en-US" sz="1800" dirty="0">
                <a:solidFill>
                  <a:schemeClr val="tx1"/>
                </a:solidFill>
              </a:rPr>
              <a:t>Employee driving and auto-related </a:t>
            </a:r>
            <a:r>
              <a:rPr lang="en-US" altLang="en-US" sz="1800" dirty="0" smtClean="0">
                <a:solidFill>
                  <a:schemeClr val="tx1"/>
                </a:solidFill>
              </a:rPr>
              <a:t>errands</a:t>
            </a:r>
            <a:br>
              <a:rPr lang="en-US" altLang="en-US" sz="1800" dirty="0" smtClean="0">
                <a:solidFill>
                  <a:schemeClr val="tx1"/>
                </a:solidFill>
              </a:rPr>
            </a:br>
            <a:r>
              <a:rPr lang="en-US" altLang="en-US" sz="1800" dirty="0" smtClean="0">
                <a:solidFill>
                  <a:schemeClr val="tx1"/>
                </a:solidFill>
              </a:rPr>
              <a:t>Defense Costs- Outside or In?</a:t>
            </a:r>
            <a:r>
              <a:rPr lang="en-US" altLang="en-US" sz="1800" dirty="0">
                <a:solidFill>
                  <a:schemeClr val="tx1"/>
                </a:solidFill>
                <a:latin typeface="+mn-lt"/>
              </a:rPr>
              <a:t/>
            </a:r>
            <a:br>
              <a:rPr lang="en-US" altLang="en-US" sz="1800" dirty="0">
                <a:solidFill>
                  <a:schemeClr val="tx1"/>
                </a:solidFill>
                <a:latin typeface="+mn-lt"/>
              </a:rPr>
            </a:br>
            <a:r>
              <a:rPr lang="en-US" altLang="en-US" sz="1800" dirty="0">
                <a:solidFill>
                  <a:schemeClr val="tx1"/>
                </a:solidFill>
                <a:latin typeface="+mn-lt"/>
              </a:rPr>
              <a:t/>
            </a:r>
            <a:br>
              <a:rPr lang="en-US" altLang="en-US" sz="1800" dirty="0">
                <a:solidFill>
                  <a:schemeClr val="tx1"/>
                </a:solidFill>
                <a:latin typeface="+mn-lt"/>
              </a:rPr>
            </a:br>
            <a:r>
              <a:rPr lang="en-US" altLang="en-US" sz="1800" b="1" dirty="0" smtClean="0">
                <a:solidFill>
                  <a:schemeClr val="tx1"/>
                </a:solidFill>
                <a:latin typeface="+mn-lt"/>
              </a:rPr>
              <a:t>Will </a:t>
            </a:r>
            <a:r>
              <a:rPr lang="en-US" altLang="en-US" sz="1800" b="1" dirty="0">
                <a:solidFill>
                  <a:schemeClr val="tx1"/>
                </a:solidFill>
                <a:latin typeface="+mn-lt"/>
              </a:rPr>
              <a:t>your property claim pay you enough to replace or rebuild?</a:t>
            </a:r>
            <a:br>
              <a:rPr lang="en-US" altLang="en-US" sz="1800" b="1" dirty="0">
                <a:solidFill>
                  <a:schemeClr val="tx1"/>
                </a:solidFill>
                <a:latin typeface="+mn-lt"/>
              </a:rPr>
            </a:br>
            <a:r>
              <a:rPr lang="en-US" altLang="en-US" sz="1800" dirty="0">
                <a:solidFill>
                  <a:schemeClr val="tx1"/>
                </a:solidFill>
                <a:latin typeface="+mn-lt"/>
              </a:rPr>
              <a:t>Insufficient property valuations from inexperienced agent advice</a:t>
            </a:r>
            <a:br>
              <a:rPr lang="en-US" altLang="en-US" sz="1800" dirty="0">
                <a:solidFill>
                  <a:schemeClr val="tx1"/>
                </a:solidFill>
                <a:latin typeface="+mn-lt"/>
              </a:rPr>
            </a:br>
            <a:r>
              <a:rPr lang="en-US" altLang="en-US" sz="1800" dirty="0">
                <a:solidFill>
                  <a:schemeClr val="tx1"/>
                </a:solidFill>
                <a:latin typeface="+mn-lt"/>
              </a:rPr>
              <a:t>Co-insurance penalties cutting claim payments in half</a:t>
            </a:r>
            <a:br>
              <a:rPr lang="en-US" altLang="en-US" sz="1800" dirty="0">
                <a:solidFill>
                  <a:schemeClr val="tx1"/>
                </a:solidFill>
                <a:latin typeface="+mn-lt"/>
              </a:rPr>
            </a:br>
            <a:r>
              <a:rPr lang="en-US" altLang="en-US" sz="1800" dirty="0">
                <a:solidFill>
                  <a:schemeClr val="tx1"/>
                </a:solidFill>
                <a:latin typeface="+mn-lt"/>
              </a:rPr>
              <a:t>Hidden deductibles and exclusions</a:t>
            </a:r>
            <a:br>
              <a:rPr lang="en-US" altLang="en-US" sz="1800" dirty="0">
                <a:solidFill>
                  <a:schemeClr val="tx1"/>
                </a:solidFill>
                <a:latin typeface="+mn-lt"/>
              </a:rPr>
            </a:br>
            <a:r>
              <a:rPr lang="en-US" altLang="en-US" sz="1800" dirty="0">
                <a:solidFill>
                  <a:schemeClr val="tx1"/>
                </a:solidFill>
                <a:latin typeface="+mn-lt"/>
              </a:rPr>
              <a:t>Insurer insolvency following natural catastrophes</a:t>
            </a:r>
            <a:br>
              <a:rPr lang="en-US" altLang="en-US" sz="1800" dirty="0">
                <a:solidFill>
                  <a:schemeClr val="tx1"/>
                </a:solidFill>
                <a:latin typeface="+mn-lt"/>
              </a:rPr>
            </a:br>
            <a:r>
              <a:rPr lang="en-US" altLang="en-US" sz="2000" dirty="0">
                <a:solidFill>
                  <a:schemeClr val="tx1"/>
                </a:solidFill>
                <a:latin typeface="+mn-lt"/>
              </a:rPr>
              <a:t/>
            </a:r>
            <a:br>
              <a:rPr lang="en-US" altLang="en-US" sz="2000" dirty="0">
                <a:solidFill>
                  <a:schemeClr val="tx1"/>
                </a:solidFill>
                <a:latin typeface="+mn-lt"/>
              </a:rPr>
            </a:br>
            <a:r>
              <a:rPr lang="en-US" altLang="en-US" sz="1800" dirty="0">
                <a:solidFill>
                  <a:schemeClr val="tx1"/>
                </a:solidFill>
              </a:rPr>
              <a:t/>
            </a:r>
            <a:br>
              <a:rPr lang="en-US" altLang="en-US" sz="1800" dirty="0">
                <a:solidFill>
                  <a:schemeClr val="tx1"/>
                </a:solidFill>
              </a:rPr>
            </a:br>
            <a:r>
              <a:rPr lang="en-US" altLang="en-US" sz="1800" dirty="0">
                <a:solidFill>
                  <a:schemeClr val="tx1"/>
                </a:solidFill>
              </a:rPr>
              <a:t/>
            </a:r>
            <a:br>
              <a:rPr lang="en-US" altLang="en-US" sz="1800" dirty="0">
                <a:solidFill>
                  <a:schemeClr val="tx1"/>
                </a:solidFill>
              </a:rPr>
            </a:br>
            <a:r>
              <a:rPr lang="en-US" altLang="en-US" sz="1800" dirty="0">
                <a:solidFill>
                  <a:schemeClr val="tx1"/>
                </a:solidFill>
              </a:rPr>
              <a:t/>
            </a:r>
            <a:br>
              <a:rPr lang="en-US" altLang="en-US" sz="1800" dirty="0">
                <a:solidFill>
                  <a:schemeClr val="tx1"/>
                </a:solidFill>
              </a:rPr>
            </a:br>
            <a:r>
              <a:rPr lang="en-US" altLang="en-US" sz="1600" dirty="0">
                <a:solidFill>
                  <a:srgbClr val="717075"/>
                </a:solidFill>
                <a:latin typeface="+mn-lt"/>
                <a:ea typeface="ＭＳ Ｐゴシック" pitchFamily="34" charset="-128"/>
              </a:rPr>
              <a:t/>
            </a:r>
            <a:br>
              <a:rPr lang="en-US" altLang="en-US" sz="1600" dirty="0">
                <a:solidFill>
                  <a:srgbClr val="717075"/>
                </a:solidFill>
                <a:latin typeface="+mn-lt"/>
                <a:ea typeface="ＭＳ Ｐゴシック" pitchFamily="34" charset="-128"/>
              </a:rPr>
            </a:br>
            <a:r>
              <a:rPr lang="en-US" altLang="en-US" sz="1600" dirty="0" smtClean="0">
                <a:solidFill>
                  <a:schemeClr val="tx1"/>
                </a:solidFill>
                <a:latin typeface="+mn-lt"/>
              </a:rPr>
              <a:t/>
            </a:r>
            <a:br>
              <a:rPr lang="en-US" altLang="en-US" sz="1600" dirty="0" smtClean="0">
                <a:solidFill>
                  <a:schemeClr val="tx1"/>
                </a:solidFill>
                <a:latin typeface="+mn-lt"/>
              </a:rPr>
            </a:br>
            <a:r>
              <a:rPr lang="en-US" sz="1600" dirty="0">
                <a:solidFill>
                  <a:srgbClr val="717075"/>
                </a:solidFill>
                <a:latin typeface="Arial" charset="0"/>
                <a:ea typeface="ＭＳ Ｐゴシック" charset="-128"/>
              </a:rPr>
              <a:t/>
            </a:r>
            <a:br>
              <a:rPr lang="en-US" sz="1600" dirty="0">
                <a:solidFill>
                  <a:srgbClr val="717075"/>
                </a:solidFill>
                <a:latin typeface="Arial" charset="0"/>
                <a:ea typeface="ＭＳ Ｐゴシック" charset="-128"/>
              </a:rPr>
            </a:br>
            <a:r>
              <a:rPr lang="en-US" altLang="en-US" sz="5300" dirty="0" smtClean="0">
                <a:solidFill>
                  <a:schemeClr val="tx1"/>
                </a:solidFill>
              </a:rPr>
              <a:t/>
            </a:r>
            <a:br>
              <a:rPr lang="en-US" altLang="en-US" sz="5300" dirty="0" smtClean="0">
                <a:solidFill>
                  <a:schemeClr val="tx1"/>
                </a:solidFill>
              </a:rPr>
            </a:br>
            <a:r>
              <a:rPr lang="en-US" altLang="en-US" sz="5300" dirty="0">
                <a:solidFill>
                  <a:schemeClr val="tx1"/>
                </a:solidFill>
              </a:rPr>
              <a:t/>
            </a:r>
            <a:br>
              <a:rPr lang="en-US" altLang="en-US" sz="5300" dirty="0">
                <a:solidFill>
                  <a:schemeClr val="tx1"/>
                </a:solidFill>
              </a:rPr>
            </a:br>
            <a:r>
              <a:rPr lang="en-US" altLang="en-US" sz="5300" dirty="0" smtClean="0">
                <a:solidFill>
                  <a:schemeClr val="tx1"/>
                </a:solidFill>
              </a:rPr>
              <a:t/>
            </a:r>
            <a:br>
              <a:rPr lang="en-US" altLang="en-US" sz="5300" dirty="0" smtClean="0">
                <a:solidFill>
                  <a:schemeClr val="tx1"/>
                </a:solidFill>
              </a:rPr>
            </a:br>
            <a:r>
              <a:rPr lang="en-US" altLang="en-US" sz="5300" dirty="0">
                <a:solidFill>
                  <a:schemeClr val="tx1"/>
                </a:solidFill>
              </a:rPr>
              <a:t/>
            </a:r>
            <a:br>
              <a:rPr lang="en-US" altLang="en-US" sz="5300" dirty="0">
                <a:solidFill>
                  <a:schemeClr val="tx1"/>
                </a:solidFill>
              </a:rPr>
            </a:br>
            <a:r>
              <a:rPr lang="en-US" altLang="en-US" sz="1200" dirty="0">
                <a:solidFill>
                  <a:schemeClr val="tx1"/>
                </a:solidFill>
              </a:rPr>
              <a:t/>
            </a:r>
            <a:br>
              <a:rPr lang="en-US" altLang="en-US" sz="1200" dirty="0">
                <a:solidFill>
                  <a:schemeClr val="tx1"/>
                </a:solidFill>
              </a:rPr>
            </a:br>
            <a:endParaRPr lang="en-US" sz="12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5562600"/>
            <a:ext cx="1190476" cy="1047619"/>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05600" y="5795896"/>
            <a:ext cx="2095500" cy="581025"/>
          </a:xfrm>
          <a:prstGeom prst="rect">
            <a:avLst/>
          </a:prstGeom>
        </p:spPr>
      </p:pic>
      <p:pic>
        <p:nvPicPr>
          <p:cNvPr id="6" name="Picture 5" descr="http://www.asgbowl.com/Portals/26292/images/06177f30-05c0-11df-b903-001cc4c002e0.image.jpg"/>
          <p:cNvPicPr>
            <a:picLocks noChangeAspect="1" noChangeArrowheads="1"/>
          </p:cNvPicPr>
          <p:nvPr/>
        </p:nvPicPr>
        <p:blipFill rotWithShape="1">
          <a:blip r:embed="rId4">
            <a:extLst>
              <a:ext uri="{28A0092B-C50C-407E-A947-70E740481C1C}">
                <a14:useLocalDpi xmlns:a14="http://schemas.microsoft.com/office/drawing/2010/main" val="0"/>
              </a:ext>
            </a:extLst>
          </a:blip>
          <a:srcRect t="16399" b="10910"/>
          <a:stretch/>
        </p:blipFill>
        <p:spPr bwMode="auto">
          <a:xfrm>
            <a:off x="6324600" y="4221572"/>
            <a:ext cx="2617691" cy="134102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260088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idx="1"/>
          </p:nvPr>
        </p:nvSpPr>
        <p:spPr>
          <a:xfrm>
            <a:off x="872067" y="1295400"/>
            <a:ext cx="7408333" cy="4830763"/>
          </a:xfrm>
        </p:spPr>
        <p:txBody>
          <a:bodyPr>
            <a:noAutofit/>
          </a:bodyPr>
          <a:lstStyle/>
          <a:p>
            <a:pPr>
              <a:spcBef>
                <a:spcPct val="0"/>
              </a:spcBef>
              <a:buSzTx/>
              <a:defRPr/>
            </a:pPr>
            <a:endParaRPr lang="en-US" altLang="en-US" dirty="0">
              <a:solidFill>
                <a:schemeClr val="tx1"/>
              </a:solidFill>
            </a:endParaRPr>
          </a:p>
          <a:p>
            <a:pPr marL="0" indent="0">
              <a:spcBef>
                <a:spcPct val="0"/>
              </a:spcBef>
              <a:buSzTx/>
              <a:buNone/>
              <a:defRPr/>
            </a:pPr>
            <a:endParaRPr lang="en-US" altLang="en-US" sz="1400" dirty="0">
              <a:solidFill>
                <a:schemeClr val="tx1"/>
              </a:solidFill>
            </a:endParaRPr>
          </a:p>
        </p:txBody>
      </p:sp>
      <p:sp>
        <p:nvSpPr>
          <p:cNvPr id="2" name="Title 1"/>
          <p:cNvSpPr>
            <a:spLocks noGrp="1"/>
          </p:cNvSpPr>
          <p:nvPr>
            <p:ph type="title"/>
          </p:nvPr>
        </p:nvSpPr>
        <p:spPr/>
        <p:txBody>
          <a:bodyPr>
            <a:normAutofit fontScale="90000"/>
          </a:bodyPr>
          <a:lstStyle/>
          <a:p>
            <a:pPr algn="l"/>
            <a:r>
              <a:rPr lang="en-US" altLang="en-US" sz="2200" dirty="0" smtClean="0">
                <a:solidFill>
                  <a:schemeClr val="tx1"/>
                </a:solidFill>
              </a:rPr>
              <a:t/>
            </a:r>
            <a:br>
              <a:rPr lang="en-US" altLang="en-US" sz="2200" dirty="0" smtClean="0">
                <a:solidFill>
                  <a:schemeClr val="tx1"/>
                </a:solidFill>
              </a:rPr>
            </a:br>
            <a:r>
              <a:rPr lang="en-US" altLang="en-US" sz="2200" dirty="0">
                <a:solidFill>
                  <a:schemeClr val="tx1"/>
                </a:solidFill>
              </a:rPr>
              <a:t/>
            </a:r>
            <a:br>
              <a:rPr lang="en-US" altLang="en-US" sz="2200" dirty="0">
                <a:solidFill>
                  <a:schemeClr val="tx1"/>
                </a:solidFill>
              </a:rPr>
            </a:br>
            <a:r>
              <a:rPr lang="en-US" altLang="en-US" sz="2200" dirty="0" smtClean="0">
                <a:solidFill>
                  <a:schemeClr val="tx1"/>
                </a:solidFill>
              </a:rPr>
              <a:t/>
            </a:r>
            <a:br>
              <a:rPr lang="en-US" altLang="en-US" sz="2200" dirty="0" smtClean="0">
                <a:solidFill>
                  <a:schemeClr val="tx1"/>
                </a:solidFill>
              </a:rPr>
            </a:br>
            <a:r>
              <a:rPr lang="en-US" altLang="en-US" sz="2200" dirty="0" smtClean="0">
                <a:solidFill>
                  <a:schemeClr val="tx1"/>
                </a:solidFill>
              </a:rPr>
              <a:t/>
            </a:r>
            <a:br>
              <a:rPr lang="en-US" altLang="en-US" sz="2200" dirty="0" smtClean="0">
                <a:solidFill>
                  <a:schemeClr val="tx1"/>
                </a:solidFill>
              </a:rPr>
            </a:br>
            <a:r>
              <a:rPr lang="en-US" altLang="en-US" sz="5300" dirty="0">
                <a:solidFill>
                  <a:schemeClr val="tx1"/>
                </a:solidFill>
              </a:rPr>
              <a:t/>
            </a:r>
            <a:br>
              <a:rPr lang="en-US" altLang="en-US" sz="5300" dirty="0">
                <a:solidFill>
                  <a:schemeClr val="tx1"/>
                </a:solidFill>
              </a:rPr>
            </a:br>
            <a:r>
              <a:rPr lang="en-US" altLang="en-US" sz="5300" dirty="0" smtClean="0">
                <a:solidFill>
                  <a:schemeClr val="tx1"/>
                </a:solidFill>
              </a:rPr>
              <a:t/>
            </a:r>
            <a:br>
              <a:rPr lang="en-US" altLang="en-US" sz="5300" dirty="0" smtClean="0">
                <a:solidFill>
                  <a:schemeClr val="tx1"/>
                </a:solidFill>
              </a:rPr>
            </a:br>
            <a:r>
              <a:rPr lang="en-US" altLang="en-US" sz="5300" dirty="0">
                <a:solidFill>
                  <a:schemeClr val="tx1"/>
                </a:solidFill>
              </a:rPr>
              <a:t/>
            </a:r>
            <a:br>
              <a:rPr lang="en-US" altLang="en-US" sz="5300" dirty="0">
                <a:solidFill>
                  <a:schemeClr val="tx1"/>
                </a:solidFill>
              </a:rPr>
            </a:br>
            <a:r>
              <a:rPr lang="en-US" altLang="en-US" sz="5300" dirty="0" smtClean="0">
                <a:solidFill>
                  <a:schemeClr val="tx1"/>
                </a:solidFill>
              </a:rPr>
              <a:t/>
            </a:r>
            <a:br>
              <a:rPr lang="en-US" altLang="en-US" sz="5300" dirty="0" smtClean="0">
                <a:solidFill>
                  <a:schemeClr val="tx1"/>
                </a:solidFill>
              </a:rPr>
            </a:br>
            <a:r>
              <a:rPr lang="en-US" altLang="en-US" sz="5300" dirty="0">
                <a:solidFill>
                  <a:schemeClr val="tx1"/>
                </a:solidFill>
              </a:rPr>
              <a:t/>
            </a:r>
            <a:br>
              <a:rPr lang="en-US" altLang="en-US" sz="5300" dirty="0">
                <a:solidFill>
                  <a:schemeClr val="tx1"/>
                </a:solidFill>
              </a:rPr>
            </a:br>
            <a:r>
              <a:rPr lang="en-US" altLang="en-US" sz="5300" dirty="0" smtClean="0">
                <a:solidFill>
                  <a:schemeClr val="tx1"/>
                </a:solidFill>
              </a:rPr>
              <a:t/>
            </a:r>
            <a:br>
              <a:rPr lang="en-US" altLang="en-US" sz="5300" dirty="0" smtClean="0">
                <a:solidFill>
                  <a:schemeClr val="tx1"/>
                </a:solidFill>
              </a:rPr>
            </a:br>
            <a:r>
              <a:rPr lang="en-US" altLang="en-US" sz="5300" dirty="0" smtClean="0">
                <a:solidFill>
                  <a:schemeClr val="tx1"/>
                </a:solidFill>
              </a:rPr>
              <a:t/>
            </a:r>
            <a:br>
              <a:rPr lang="en-US" altLang="en-US" sz="5300" dirty="0" smtClean="0">
                <a:solidFill>
                  <a:schemeClr val="tx1"/>
                </a:solidFill>
              </a:rPr>
            </a:br>
            <a:r>
              <a:rPr lang="en-US" altLang="en-US" sz="5300" dirty="0">
                <a:solidFill>
                  <a:schemeClr val="tx1"/>
                </a:solidFill>
              </a:rPr>
              <a:t/>
            </a:r>
            <a:br>
              <a:rPr lang="en-US" altLang="en-US" sz="5300" dirty="0">
                <a:solidFill>
                  <a:schemeClr val="tx1"/>
                </a:solidFill>
              </a:rPr>
            </a:br>
            <a:r>
              <a:rPr lang="en-US" altLang="en-US" sz="5300" dirty="0" smtClean="0">
                <a:solidFill>
                  <a:schemeClr val="tx1"/>
                </a:solidFill>
              </a:rPr>
              <a:t/>
            </a:r>
            <a:br>
              <a:rPr lang="en-US" altLang="en-US" sz="5300" dirty="0" smtClean="0">
                <a:solidFill>
                  <a:schemeClr val="tx1"/>
                </a:solidFill>
              </a:rPr>
            </a:br>
            <a:r>
              <a:rPr lang="en-US" altLang="en-US" sz="5300" dirty="0">
                <a:solidFill>
                  <a:schemeClr val="tx1"/>
                </a:solidFill>
              </a:rPr>
              <a:t/>
            </a:r>
            <a:br>
              <a:rPr lang="en-US" altLang="en-US" sz="5300" dirty="0">
                <a:solidFill>
                  <a:schemeClr val="tx1"/>
                </a:solidFill>
              </a:rPr>
            </a:br>
            <a:r>
              <a:rPr lang="en-US" altLang="en-US" sz="3600" b="1" dirty="0" smtClean="0">
                <a:solidFill>
                  <a:schemeClr val="tx1"/>
                </a:solidFill>
                <a:latin typeface="+mn-lt"/>
              </a:rPr>
              <a:t>Common Coverage Gaps For Bowling Centers</a:t>
            </a:r>
            <a:r>
              <a:rPr lang="en-US" altLang="en-US" sz="5300" dirty="0" smtClean="0">
                <a:solidFill>
                  <a:schemeClr val="tx1"/>
                </a:solidFill>
              </a:rPr>
              <a:t/>
            </a:r>
            <a:br>
              <a:rPr lang="en-US" altLang="en-US" sz="5300" dirty="0" smtClean="0">
                <a:solidFill>
                  <a:schemeClr val="tx1"/>
                </a:solidFill>
              </a:rPr>
            </a:br>
            <a:r>
              <a:rPr lang="en-US" altLang="en-US" sz="5300" dirty="0" smtClean="0">
                <a:solidFill>
                  <a:schemeClr val="tx1"/>
                </a:solidFill>
              </a:rPr>
              <a:t/>
            </a:r>
            <a:br>
              <a:rPr lang="en-US" altLang="en-US" sz="5300" dirty="0" smtClean="0">
                <a:solidFill>
                  <a:schemeClr val="tx1"/>
                </a:solidFill>
              </a:rPr>
            </a:br>
            <a:r>
              <a:rPr lang="en-US" altLang="en-US" sz="1600" dirty="0">
                <a:solidFill>
                  <a:schemeClr val="tx1"/>
                </a:solidFill>
              </a:rPr>
              <a:t/>
            </a:r>
            <a:br>
              <a:rPr lang="en-US" altLang="en-US" sz="1600" dirty="0">
                <a:solidFill>
                  <a:schemeClr val="tx1"/>
                </a:solidFill>
              </a:rPr>
            </a:br>
            <a:r>
              <a:rPr lang="en-US" altLang="en-US" sz="1800" b="1" dirty="0" smtClean="0">
                <a:solidFill>
                  <a:schemeClr val="tx1"/>
                </a:solidFill>
                <a:latin typeface="+mn-lt"/>
              </a:rPr>
              <a:t>Underinsurance </a:t>
            </a:r>
            <a:r>
              <a:rPr lang="en-US" altLang="en-US" sz="1800" b="1" dirty="0">
                <a:solidFill>
                  <a:schemeClr val="tx1"/>
                </a:solidFill>
                <a:latin typeface="+mn-lt"/>
              </a:rPr>
              <a:t>and coinsurance penalties:</a:t>
            </a:r>
            <a:br>
              <a:rPr lang="en-US" altLang="en-US" sz="1800" b="1" dirty="0">
                <a:solidFill>
                  <a:schemeClr val="tx1"/>
                </a:solidFill>
                <a:latin typeface="+mn-lt"/>
              </a:rPr>
            </a:br>
            <a:r>
              <a:rPr lang="en-US" altLang="en-US" sz="1800" dirty="0">
                <a:solidFill>
                  <a:schemeClr val="tx1"/>
                </a:solidFill>
                <a:latin typeface="+mn-lt"/>
              </a:rPr>
              <a:t/>
            </a:r>
            <a:br>
              <a:rPr lang="en-US" altLang="en-US" sz="1800" dirty="0">
                <a:solidFill>
                  <a:schemeClr val="tx1"/>
                </a:solidFill>
                <a:latin typeface="+mn-lt"/>
              </a:rPr>
            </a:br>
            <a:r>
              <a:rPr lang="en-US" altLang="en-US" sz="1800" dirty="0">
                <a:solidFill>
                  <a:schemeClr val="tx1"/>
                </a:solidFill>
                <a:latin typeface="+mn-lt"/>
              </a:rPr>
              <a:t>It is important to work with your agent to value your building and contents properly and insure for the proper </a:t>
            </a:r>
            <a:r>
              <a:rPr lang="en-US" altLang="en-US" sz="1800" dirty="0" smtClean="0">
                <a:solidFill>
                  <a:schemeClr val="tx1"/>
                </a:solidFill>
                <a:latin typeface="+mn-lt"/>
              </a:rPr>
              <a:t>amount.  </a:t>
            </a:r>
            <a:br>
              <a:rPr lang="en-US" altLang="en-US" sz="1800" dirty="0" smtClean="0">
                <a:solidFill>
                  <a:schemeClr val="tx1"/>
                </a:solidFill>
                <a:latin typeface="+mn-lt"/>
              </a:rPr>
            </a:br>
            <a:r>
              <a:rPr lang="en-US" altLang="en-US" sz="1800" dirty="0" smtClean="0">
                <a:solidFill>
                  <a:schemeClr val="tx1"/>
                </a:solidFill>
                <a:latin typeface="+mn-lt"/>
              </a:rPr>
              <a:t/>
            </a:r>
            <a:br>
              <a:rPr lang="en-US" altLang="en-US" sz="1800" dirty="0" smtClean="0">
                <a:solidFill>
                  <a:schemeClr val="tx1"/>
                </a:solidFill>
                <a:latin typeface="+mn-lt"/>
              </a:rPr>
            </a:br>
            <a:r>
              <a:rPr lang="en-US" altLang="en-US" sz="1800" dirty="0" smtClean="0">
                <a:solidFill>
                  <a:schemeClr val="tx1"/>
                </a:solidFill>
                <a:latin typeface="+mn-lt"/>
              </a:rPr>
              <a:t>Coinsurance </a:t>
            </a:r>
            <a:r>
              <a:rPr lang="en-US" altLang="en-US" sz="1800" dirty="0">
                <a:solidFill>
                  <a:schemeClr val="tx1"/>
                </a:solidFill>
                <a:latin typeface="+mn-lt"/>
              </a:rPr>
              <a:t>is a penalty imposed on the insured by the insurance carrier for under reporting/declaring/insuring the value of tangible property or business income. The penalty is based on a percentage stated within the policy and the amount under reported. </a:t>
            </a:r>
            <a:br>
              <a:rPr lang="en-US" altLang="en-US" sz="1800" dirty="0">
                <a:solidFill>
                  <a:schemeClr val="tx1"/>
                </a:solidFill>
                <a:latin typeface="+mn-lt"/>
              </a:rPr>
            </a:br>
            <a:r>
              <a:rPr lang="en-US" altLang="en-US" sz="1800" dirty="0">
                <a:solidFill>
                  <a:schemeClr val="tx1"/>
                </a:solidFill>
                <a:latin typeface="+mn-lt"/>
              </a:rPr>
              <a:t/>
            </a:r>
            <a:br>
              <a:rPr lang="en-US" altLang="en-US" sz="1800" dirty="0">
                <a:solidFill>
                  <a:schemeClr val="tx1"/>
                </a:solidFill>
                <a:latin typeface="+mn-lt"/>
              </a:rPr>
            </a:br>
            <a:r>
              <a:rPr lang="en-US" altLang="en-US" sz="1800" dirty="0" smtClean="0">
                <a:solidFill>
                  <a:schemeClr val="tx1"/>
                </a:solidFill>
                <a:latin typeface="+mn-lt"/>
              </a:rPr>
              <a:t>Typically </a:t>
            </a:r>
            <a:r>
              <a:rPr lang="en-US" altLang="en-US" sz="1800" dirty="0">
                <a:solidFill>
                  <a:schemeClr val="tx1"/>
                </a:solidFill>
                <a:latin typeface="+mn-lt"/>
              </a:rPr>
              <a:t>insurance carriers will require you to purchase a policy limit between 80-100% of the value of your </a:t>
            </a:r>
            <a:r>
              <a:rPr lang="en-US" altLang="en-US" sz="1800" dirty="0" smtClean="0">
                <a:solidFill>
                  <a:schemeClr val="tx1"/>
                </a:solidFill>
                <a:latin typeface="+mn-lt"/>
              </a:rPr>
              <a:t>property. Submitting </a:t>
            </a:r>
            <a:r>
              <a:rPr lang="en-US" altLang="en-US" sz="1800" dirty="0">
                <a:solidFill>
                  <a:schemeClr val="tx1"/>
                </a:solidFill>
                <a:latin typeface="+mn-lt"/>
              </a:rPr>
              <a:t>a claim may trigger a “coinsurance penalty” if your agent hasn’t recommended the proper coverage </a:t>
            </a:r>
            <a:r>
              <a:rPr lang="en-US" altLang="en-US" sz="1800" dirty="0" smtClean="0">
                <a:solidFill>
                  <a:schemeClr val="tx1"/>
                </a:solidFill>
                <a:latin typeface="+mn-lt"/>
              </a:rPr>
              <a:t>values.</a:t>
            </a:r>
            <a:r>
              <a:rPr lang="en-US" altLang="en-US" sz="1800" dirty="0">
                <a:solidFill>
                  <a:schemeClr val="tx1"/>
                </a:solidFill>
              </a:rPr>
              <a:t/>
            </a:r>
            <a:br>
              <a:rPr lang="en-US" altLang="en-US" sz="1800" dirty="0">
                <a:solidFill>
                  <a:schemeClr val="tx1"/>
                </a:solidFill>
              </a:rPr>
            </a:br>
            <a:r>
              <a:rPr lang="en-US" altLang="en-US" sz="1800" dirty="0">
                <a:solidFill>
                  <a:schemeClr val="tx1"/>
                </a:solidFill>
                <a:latin typeface="+mn-lt"/>
              </a:rPr>
              <a:t/>
            </a:r>
            <a:br>
              <a:rPr lang="en-US" altLang="en-US" sz="1800" dirty="0">
                <a:solidFill>
                  <a:schemeClr val="tx1"/>
                </a:solidFill>
                <a:latin typeface="+mn-lt"/>
              </a:rPr>
            </a:br>
            <a:r>
              <a:rPr lang="en-US" altLang="en-US" sz="2000" dirty="0">
                <a:solidFill>
                  <a:schemeClr val="tx1"/>
                </a:solidFill>
                <a:latin typeface="+mn-lt"/>
              </a:rPr>
              <a:t/>
            </a:r>
            <a:br>
              <a:rPr lang="en-US" altLang="en-US" sz="2000" dirty="0">
                <a:solidFill>
                  <a:schemeClr val="tx1"/>
                </a:solidFill>
                <a:latin typeface="+mn-lt"/>
              </a:rPr>
            </a:br>
            <a:r>
              <a:rPr lang="en-US" altLang="en-US" sz="1800" dirty="0">
                <a:solidFill>
                  <a:schemeClr val="tx1"/>
                </a:solidFill>
              </a:rPr>
              <a:t/>
            </a:r>
            <a:br>
              <a:rPr lang="en-US" altLang="en-US" sz="1800" dirty="0">
                <a:solidFill>
                  <a:schemeClr val="tx1"/>
                </a:solidFill>
              </a:rPr>
            </a:br>
            <a:r>
              <a:rPr lang="en-US" altLang="en-US" sz="1800" dirty="0">
                <a:solidFill>
                  <a:schemeClr val="tx1"/>
                </a:solidFill>
              </a:rPr>
              <a:t/>
            </a:r>
            <a:br>
              <a:rPr lang="en-US" altLang="en-US" sz="1800" dirty="0">
                <a:solidFill>
                  <a:schemeClr val="tx1"/>
                </a:solidFill>
              </a:rPr>
            </a:br>
            <a:r>
              <a:rPr lang="en-US" altLang="en-US" sz="1800" dirty="0">
                <a:solidFill>
                  <a:schemeClr val="tx1"/>
                </a:solidFill>
              </a:rPr>
              <a:t/>
            </a:r>
            <a:br>
              <a:rPr lang="en-US" altLang="en-US" sz="1800" dirty="0">
                <a:solidFill>
                  <a:schemeClr val="tx1"/>
                </a:solidFill>
              </a:rPr>
            </a:br>
            <a:r>
              <a:rPr lang="en-US" altLang="en-US" sz="1600" dirty="0">
                <a:solidFill>
                  <a:srgbClr val="717075"/>
                </a:solidFill>
                <a:latin typeface="+mn-lt"/>
                <a:ea typeface="ＭＳ Ｐゴシック" pitchFamily="34" charset="-128"/>
              </a:rPr>
              <a:t/>
            </a:r>
            <a:br>
              <a:rPr lang="en-US" altLang="en-US" sz="1600" dirty="0">
                <a:solidFill>
                  <a:srgbClr val="717075"/>
                </a:solidFill>
                <a:latin typeface="+mn-lt"/>
                <a:ea typeface="ＭＳ Ｐゴシック" pitchFamily="34" charset="-128"/>
              </a:rPr>
            </a:br>
            <a:r>
              <a:rPr lang="en-US" altLang="en-US" sz="1600" dirty="0" smtClean="0">
                <a:solidFill>
                  <a:schemeClr val="tx1"/>
                </a:solidFill>
                <a:latin typeface="+mn-lt"/>
              </a:rPr>
              <a:t/>
            </a:r>
            <a:br>
              <a:rPr lang="en-US" altLang="en-US" sz="1600" dirty="0" smtClean="0">
                <a:solidFill>
                  <a:schemeClr val="tx1"/>
                </a:solidFill>
                <a:latin typeface="+mn-lt"/>
              </a:rPr>
            </a:br>
            <a:r>
              <a:rPr lang="en-US" sz="1600" dirty="0">
                <a:solidFill>
                  <a:srgbClr val="717075"/>
                </a:solidFill>
                <a:latin typeface="Arial" charset="0"/>
                <a:ea typeface="ＭＳ Ｐゴシック" charset="-128"/>
              </a:rPr>
              <a:t/>
            </a:r>
            <a:br>
              <a:rPr lang="en-US" sz="1600" dirty="0">
                <a:solidFill>
                  <a:srgbClr val="717075"/>
                </a:solidFill>
                <a:latin typeface="Arial" charset="0"/>
                <a:ea typeface="ＭＳ Ｐゴシック" charset="-128"/>
              </a:rPr>
            </a:br>
            <a:r>
              <a:rPr lang="en-US" altLang="en-US" sz="5300" dirty="0" smtClean="0">
                <a:solidFill>
                  <a:schemeClr val="tx1"/>
                </a:solidFill>
              </a:rPr>
              <a:t/>
            </a:r>
            <a:br>
              <a:rPr lang="en-US" altLang="en-US" sz="5300" dirty="0" smtClean="0">
                <a:solidFill>
                  <a:schemeClr val="tx1"/>
                </a:solidFill>
              </a:rPr>
            </a:br>
            <a:r>
              <a:rPr lang="en-US" altLang="en-US" sz="5300" dirty="0">
                <a:solidFill>
                  <a:schemeClr val="tx1"/>
                </a:solidFill>
              </a:rPr>
              <a:t/>
            </a:r>
            <a:br>
              <a:rPr lang="en-US" altLang="en-US" sz="5300" dirty="0">
                <a:solidFill>
                  <a:schemeClr val="tx1"/>
                </a:solidFill>
              </a:rPr>
            </a:br>
            <a:r>
              <a:rPr lang="en-US" altLang="en-US" sz="5300" dirty="0" smtClean="0">
                <a:solidFill>
                  <a:schemeClr val="tx1"/>
                </a:solidFill>
              </a:rPr>
              <a:t/>
            </a:r>
            <a:br>
              <a:rPr lang="en-US" altLang="en-US" sz="5300" dirty="0" smtClean="0">
                <a:solidFill>
                  <a:schemeClr val="tx1"/>
                </a:solidFill>
              </a:rPr>
            </a:br>
            <a:r>
              <a:rPr lang="en-US" altLang="en-US" sz="5300" dirty="0">
                <a:solidFill>
                  <a:schemeClr val="tx1"/>
                </a:solidFill>
              </a:rPr>
              <a:t/>
            </a:r>
            <a:br>
              <a:rPr lang="en-US" altLang="en-US" sz="5300" dirty="0">
                <a:solidFill>
                  <a:schemeClr val="tx1"/>
                </a:solidFill>
              </a:rPr>
            </a:br>
            <a:r>
              <a:rPr lang="en-US" altLang="en-US" sz="1200" dirty="0">
                <a:solidFill>
                  <a:schemeClr val="tx1"/>
                </a:solidFill>
              </a:rPr>
              <a:t/>
            </a:r>
            <a:br>
              <a:rPr lang="en-US" altLang="en-US" sz="1200" dirty="0">
                <a:solidFill>
                  <a:schemeClr val="tx1"/>
                </a:solidFill>
              </a:rPr>
            </a:br>
            <a:endParaRPr lang="en-US" sz="12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5562600"/>
            <a:ext cx="1190476" cy="1047619"/>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05600" y="5795896"/>
            <a:ext cx="2095500" cy="581025"/>
          </a:xfrm>
          <a:prstGeom prst="rect">
            <a:avLst/>
          </a:prstGeom>
        </p:spPr>
      </p:pic>
    </p:spTree>
    <p:extLst>
      <p:ext uri="{BB962C8B-B14F-4D97-AF65-F5344CB8AC3E}">
        <p14:creationId xmlns:p14="http://schemas.microsoft.com/office/powerpoint/2010/main" val="84718022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idx="1"/>
          </p:nvPr>
        </p:nvSpPr>
        <p:spPr>
          <a:xfrm>
            <a:off x="872067" y="1295400"/>
            <a:ext cx="7408333" cy="4830763"/>
          </a:xfrm>
        </p:spPr>
        <p:txBody>
          <a:bodyPr>
            <a:noAutofit/>
          </a:bodyPr>
          <a:lstStyle/>
          <a:p>
            <a:pPr>
              <a:spcBef>
                <a:spcPct val="0"/>
              </a:spcBef>
              <a:buSzTx/>
              <a:defRPr/>
            </a:pPr>
            <a:endParaRPr lang="en-US" altLang="en-US" dirty="0">
              <a:solidFill>
                <a:schemeClr val="tx1"/>
              </a:solidFill>
            </a:endParaRPr>
          </a:p>
          <a:p>
            <a:pPr marL="0" indent="0">
              <a:spcBef>
                <a:spcPct val="0"/>
              </a:spcBef>
              <a:buSzTx/>
              <a:buNone/>
              <a:defRPr/>
            </a:pPr>
            <a:endParaRPr lang="en-US" altLang="en-US" sz="1400" dirty="0">
              <a:solidFill>
                <a:schemeClr val="tx1"/>
              </a:solidFill>
            </a:endParaRPr>
          </a:p>
        </p:txBody>
      </p:sp>
      <p:sp>
        <p:nvSpPr>
          <p:cNvPr id="2" name="Title 1"/>
          <p:cNvSpPr>
            <a:spLocks noGrp="1"/>
          </p:cNvSpPr>
          <p:nvPr>
            <p:ph type="title"/>
          </p:nvPr>
        </p:nvSpPr>
        <p:spPr/>
        <p:txBody>
          <a:bodyPr>
            <a:normAutofit fontScale="90000"/>
          </a:bodyPr>
          <a:lstStyle/>
          <a:p>
            <a:pPr algn="l"/>
            <a:r>
              <a:rPr lang="en-US" altLang="en-US" sz="2200" dirty="0" smtClean="0">
                <a:solidFill>
                  <a:schemeClr val="tx1"/>
                </a:solidFill>
              </a:rPr>
              <a:t/>
            </a:r>
            <a:br>
              <a:rPr lang="en-US" altLang="en-US" sz="2200" dirty="0" smtClean="0">
                <a:solidFill>
                  <a:schemeClr val="tx1"/>
                </a:solidFill>
              </a:rPr>
            </a:br>
            <a:r>
              <a:rPr lang="en-US" altLang="en-US" sz="2200" dirty="0">
                <a:solidFill>
                  <a:schemeClr val="tx1"/>
                </a:solidFill>
              </a:rPr>
              <a:t/>
            </a:r>
            <a:br>
              <a:rPr lang="en-US" altLang="en-US" sz="2200" dirty="0">
                <a:solidFill>
                  <a:schemeClr val="tx1"/>
                </a:solidFill>
              </a:rPr>
            </a:br>
            <a:r>
              <a:rPr lang="en-US" altLang="en-US" sz="2200" dirty="0" smtClean="0">
                <a:solidFill>
                  <a:schemeClr val="tx1"/>
                </a:solidFill>
              </a:rPr>
              <a:t/>
            </a:r>
            <a:br>
              <a:rPr lang="en-US" altLang="en-US" sz="2200" dirty="0" smtClean="0">
                <a:solidFill>
                  <a:schemeClr val="tx1"/>
                </a:solidFill>
              </a:rPr>
            </a:br>
            <a:r>
              <a:rPr lang="en-US" altLang="en-US" sz="2200" dirty="0" smtClean="0">
                <a:solidFill>
                  <a:schemeClr val="tx1"/>
                </a:solidFill>
              </a:rPr>
              <a:t/>
            </a:r>
            <a:br>
              <a:rPr lang="en-US" altLang="en-US" sz="2200" dirty="0" smtClean="0">
                <a:solidFill>
                  <a:schemeClr val="tx1"/>
                </a:solidFill>
              </a:rPr>
            </a:br>
            <a:r>
              <a:rPr lang="en-US" altLang="en-US" sz="5300" dirty="0">
                <a:solidFill>
                  <a:schemeClr val="tx1"/>
                </a:solidFill>
              </a:rPr>
              <a:t/>
            </a:r>
            <a:br>
              <a:rPr lang="en-US" altLang="en-US" sz="5300" dirty="0">
                <a:solidFill>
                  <a:schemeClr val="tx1"/>
                </a:solidFill>
              </a:rPr>
            </a:br>
            <a:r>
              <a:rPr lang="en-US" altLang="en-US" sz="5300" dirty="0" smtClean="0">
                <a:solidFill>
                  <a:schemeClr val="tx1"/>
                </a:solidFill>
              </a:rPr>
              <a:t/>
            </a:r>
            <a:br>
              <a:rPr lang="en-US" altLang="en-US" sz="5300" dirty="0" smtClean="0">
                <a:solidFill>
                  <a:schemeClr val="tx1"/>
                </a:solidFill>
              </a:rPr>
            </a:br>
            <a:r>
              <a:rPr lang="en-US" altLang="en-US" sz="5300" dirty="0">
                <a:solidFill>
                  <a:schemeClr val="tx1"/>
                </a:solidFill>
              </a:rPr>
              <a:t/>
            </a:r>
            <a:br>
              <a:rPr lang="en-US" altLang="en-US" sz="5300" dirty="0">
                <a:solidFill>
                  <a:schemeClr val="tx1"/>
                </a:solidFill>
              </a:rPr>
            </a:br>
            <a:r>
              <a:rPr lang="en-US" altLang="en-US" sz="5300" dirty="0" smtClean="0">
                <a:solidFill>
                  <a:schemeClr val="tx1"/>
                </a:solidFill>
              </a:rPr>
              <a:t/>
            </a:r>
            <a:br>
              <a:rPr lang="en-US" altLang="en-US" sz="5300" dirty="0" smtClean="0">
                <a:solidFill>
                  <a:schemeClr val="tx1"/>
                </a:solidFill>
              </a:rPr>
            </a:br>
            <a:r>
              <a:rPr lang="en-US" altLang="en-US" sz="5300" dirty="0">
                <a:solidFill>
                  <a:schemeClr val="tx1"/>
                </a:solidFill>
              </a:rPr>
              <a:t/>
            </a:r>
            <a:br>
              <a:rPr lang="en-US" altLang="en-US" sz="5300" dirty="0">
                <a:solidFill>
                  <a:schemeClr val="tx1"/>
                </a:solidFill>
              </a:rPr>
            </a:br>
            <a:r>
              <a:rPr lang="en-US" altLang="en-US" sz="5300" dirty="0" smtClean="0">
                <a:solidFill>
                  <a:schemeClr val="tx1"/>
                </a:solidFill>
              </a:rPr>
              <a:t/>
            </a:r>
            <a:br>
              <a:rPr lang="en-US" altLang="en-US" sz="5300" dirty="0" smtClean="0">
                <a:solidFill>
                  <a:schemeClr val="tx1"/>
                </a:solidFill>
              </a:rPr>
            </a:br>
            <a:r>
              <a:rPr lang="en-US" altLang="en-US" sz="5300" dirty="0" smtClean="0">
                <a:solidFill>
                  <a:schemeClr val="tx1"/>
                </a:solidFill>
              </a:rPr>
              <a:t/>
            </a:r>
            <a:br>
              <a:rPr lang="en-US" altLang="en-US" sz="5300" dirty="0" smtClean="0">
                <a:solidFill>
                  <a:schemeClr val="tx1"/>
                </a:solidFill>
              </a:rPr>
            </a:br>
            <a:r>
              <a:rPr lang="en-US" altLang="en-US" sz="5300" dirty="0">
                <a:solidFill>
                  <a:schemeClr val="tx1"/>
                </a:solidFill>
              </a:rPr>
              <a:t/>
            </a:r>
            <a:br>
              <a:rPr lang="en-US" altLang="en-US" sz="5300" dirty="0">
                <a:solidFill>
                  <a:schemeClr val="tx1"/>
                </a:solidFill>
              </a:rPr>
            </a:br>
            <a:r>
              <a:rPr lang="en-US" altLang="en-US" sz="5300" dirty="0" smtClean="0">
                <a:solidFill>
                  <a:schemeClr val="tx1"/>
                </a:solidFill>
              </a:rPr>
              <a:t/>
            </a:r>
            <a:br>
              <a:rPr lang="en-US" altLang="en-US" sz="5300" dirty="0" smtClean="0">
                <a:solidFill>
                  <a:schemeClr val="tx1"/>
                </a:solidFill>
              </a:rPr>
            </a:br>
            <a:r>
              <a:rPr lang="en-US" altLang="en-US" sz="5300" dirty="0">
                <a:solidFill>
                  <a:schemeClr val="tx1"/>
                </a:solidFill>
              </a:rPr>
              <a:t/>
            </a:r>
            <a:br>
              <a:rPr lang="en-US" altLang="en-US" sz="5300" dirty="0">
                <a:solidFill>
                  <a:schemeClr val="tx1"/>
                </a:solidFill>
              </a:rPr>
            </a:br>
            <a:r>
              <a:rPr lang="en-US" altLang="en-US" sz="5300" dirty="0" smtClean="0">
                <a:solidFill>
                  <a:schemeClr val="tx1"/>
                </a:solidFill>
              </a:rPr>
              <a:t/>
            </a:r>
            <a:br>
              <a:rPr lang="en-US" altLang="en-US" sz="5300" dirty="0" smtClean="0">
                <a:solidFill>
                  <a:schemeClr val="tx1"/>
                </a:solidFill>
              </a:rPr>
            </a:br>
            <a:r>
              <a:rPr lang="en-US" altLang="en-US" sz="3600" b="1" dirty="0" smtClean="0">
                <a:solidFill>
                  <a:schemeClr val="tx1"/>
                </a:solidFill>
                <a:latin typeface="+mn-lt"/>
              </a:rPr>
              <a:t>Common Coverage Gaps for Bowling Centers</a:t>
            </a:r>
            <a:r>
              <a:rPr lang="en-US" altLang="en-US" sz="2700" b="1" dirty="0">
                <a:solidFill>
                  <a:schemeClr val="tx1"/>
                </a:solidFill>
              </a:rPr>
              <a:t/>
            </a:r>
            <a:br>
              <a:rPr lang="en-US" altLang="en-US" sz="2700" b="1" dirty="0">
                <a:solidFill>
                  <a:schemeClr val="tx1"/>
                </a:solidFill>
              </a:rPr>
            </a:br>
            <a:r>
              <a:rPr lang="en-US" altLang="en-US" sz="1800" dirty="0">
                <a:solidFill>
                  <a:schemeClr val="tx1"/>
                </a:solidFill>
              </a:rPr>
              <a:t/>
            </a:r>
            <a:br>
              <a:rPr lang="en-US" altLang="en-US" sz="1800" dirty="0">
                <a:solidFill>
                  <a:schemeClr val="tx1"/>
                </a:solidFill>
              </a:rPr>
            </a:br>
            <a:r>
              <a:rPr lang="en-US" altLang="en-US" sz="1800" dirty="0" smtClean="0">
                <a:solidFill>
                  <a:schemeClr val="tx1"/>
                </a:solidFill>
              </a:rPr>
              <a:t/>
            </a:r>
            <a:br>
              <a:rPr lang="en-US" altLang="en-US" sz="1800" dirty="0" smtClean="0">
                <a:solidFill>
                  <a:schemeClr val="tx1"/>
                </a:solidFill>
              </a:rPr>
            </a:br>
            <a:r>
              <a:rPr lang="en-US" altLang="en-US" sz="1800" dirty="0">
                <a:solidFill>
                  <a:schemeClr val="tx1"/>
                </a:solidFill>
              </a:rPr>
              <a:t/>
            </a:r>
            <a:br>
              <a:rPr lang="en-US" altLang="en-US" sz="1800" dirty="0">
                <a:solidFill>
                  <a:schemeClr val="tx1"/>
                </a:solidFill>
              </a:rPr>
            </a:br>
            <a:r>
              <a:rPr lang="en-US" altLang="en-US" sz="1800" b="1" dirty="0" smtClean="0">
                <a:solidFill>
                  <a:schemeClr val="tx1"/>
                </a:solidFill>
              </a:rPr>
              <a:t>Coinsurance </a:t>
            </a:r>
            <a:r>
              <a:rPr lang="en-US" altLang="en-US" sz="1800" b="1" dirty="0">
                <a:solidFill>
                  <a:schemeClr val="tx1"/>
                </a:solidFill>
                <a:latin typeface="+mn-lt"/>
              </a:rPr>
              <a:t>a</a:t>
            </a:r>
            <a:r>
              <a:rPr lang="en-US" altLang="en-US" sz="1800" b="1" dirty="0" smtClean="0">
                <a:solidFill>
                  <a:schemeClr val="tx1"/>
                </a:solidFill>
                <a:latin typeface="+mn-lt"/>
              </a:rPr>
              <a:t>s </a:t>
            </a:r>
            <a:r>
              <a:rPr lang="en-US" altLang="en-US" sz="1800" b="1" dirty="0">
                <a:solidFill>
                  <a:schemeClr val="tx1"/>
                </a:solidFill>
                <a:latin typeface="+mn-lt"/>
              </a:rPr>
              <a:t>an example:</a:t>
            </a:r>
            <a:r>
              <a:rPr lang="en-US" altLang="en-US" sz="1800" dirty="0" smtClean="0">
                <a:solidFill>
                  <a:schemeClr val="tx1"/>
                </a:solidFill>
                <a:latin typeface="+mn-lt"/>
              </a:rPr>
              <a:t/>
            </a:r>
            <a:br>
              <a:rPr lang="en-US" altLang="en-US" sz="1800" dirty="0" smtClean="0">
                <a:solidFill>
                  <a:schemeClr val="tx1"/>
                </a:solidFill>
                <a:latin typeface="+mn-lt"/>
              </a:rPr>
            </a:br>
            <a:r>
              <a:rPr lang="en-US" altLang="en-US" sz="1800" dirty="0" smtClean="0">
                <a:solidFill>
                  <a:schemeClr val="tx1"/>
                </a:solidFill>
                <a:latin typeface="+mn-lt"/>
              </a:rPr>
              <a:t/>
            </a:r>
            <a:br>
              <a:rPr lang="en-US" altLang="en-US" sz="1800" dirty="0" smtClean="0">
                <a:solidFill>
                  <a:schemeClr val="tx1"/>
                </a:solidFill>
                <a:latin typeface="+mn-lt"/>
              </a:rPr>
            </a:br>
            <a:r>
              <a:rPr lang="en-US" altLang="en-US" sz="1800" dirty="0" smtClean="0">
                <a:solidFill>
                  <a:schemeClr val="tx1"/>
                </a:solidFill>
                <a:latin typeface="+mn-lt"/>
              </a:rPr>
              <a:t>A </a:t>
            </a:r>
            <a:r>
              <a:rPr lang="en-US" altLang="en-US" sz="1800" dirty="0">
                <a:solidFill>
                  <a:schemeClr val="tx1"/>
                </a:solidFill>
                <a:latin typeface="+mn-lt"/>
              </a:rPr>
              <a:t>buildings replacement cost </a:t>
            </a:r>
            <a:r>
              <a:rPr lang="en-US" altLang="en-US" sz="1800" dirty="0" smtClean="0">
                <a:solidFill>
                  <a:schemeClr val="tx1"/>
                </a:solidFill>
                <a:latin typeface="+mn-lt"/>
              </a:rPr>
              <a:t>is actually </a:t>
            </a:r>
            <a:r>
              <a:rPr lang="en-US" altLang="en-US" sz="1800" dirty="0">
                <a:solidFill>
                  <a:schemeClr val="tx1"/>
                </a:solidFill>
                <a:latin typeface="+mn-lt"/>
              </a:rPr>
              <a:t>valued at </a:t>
            </a:r>
            <a:r>
              <a:rPr lang="en-US" altLang="en-US" sz="1800" dirty="0" smtClean="0">
                <a:solidFill>
                  <a:schemeClr val="tx1"/>
                </a:solidFill>
                <a:latin typeface="+mn-lt"/>
              </a:rPr>
              <a:t>$2,000,000 and has </a:t>
            </a:r>
            <a:r>
              <a:rPr lang="en-US" altLang="en-US" sz="1800" dirty="0">
                <a:solidFill>
                  <a:schemeClr val="tx1"/>
                </a:solidFill>
                <a:latin typeface="+mn-lt"/>
              </a:rPr>
              <a:t>an </a:t>
            </a:r>
            <a:r>
              <a:rPr lang="en-US" altLang="en-US" sz="1800" dirty="0" smtClean="0">
                <a:solidFill>
                  <a:schemeClr val="tx1"/>
                </a:solidFill>
                <a:latin typeface="+mn-lt"/>
              </a:rPr>
              <a:t>90</a:t>
            </a:r>
            <a:r>
              <a:rPr lang="en-US" altLang="en-US" sz="1800" dirty="0">
                <a:solidFill>
                  <a:schemeClr val="tx1"/>
                </a:solidFill>
                <a:latin typeface="+mn-lt"/>
              </a:rPr>
              <a:t>% coinsurance clause but is insured for only </a:t>
            </a:r>
            <a:r>
              <a:rPr lang="en-US" altLang="en-US" sz="1800" dirty="0" smtClean="0">
                <a:solidFill>
                  <a:schemeClr val="tx1"/>
                </a:solidFill>
                <a:latin typeface="+mn-lt"/>
              </a:rPr>
              <a:t>$1,500,000</a:t>
            </a:r>
            <a:r>
              <a:rPr lang="en-US" altLang="en-US" sz="1800" dirty="0">
                <a:solidFill>
                  <a:schemeClr val="tx1"/>
                </a:solidFill>
                <a:latin typeface="+mn-lt"/>
              </a:rPr>
              <a:t>. Since its insured value is less than </a:t>
            </a:r>
            <a:r>
              <a:rPr lang="en-US" altLang="en-US" sz="1800" dirty="0" smtClean="0">
                <a:solidFill>
                  <a:schemeClr val="tx1"/>
                </a:solidFill>
                <a:latin typeface="+mn-lt"/>
              </a:rPr>
              <a:t>90</a:t>
            </a:r>
            <a:r>
              <a:rPr lang="en-US" altLang="en-US" sz="1800" dirty="0">
                <a:solidFill>
                  <a:schemeClr val="tx1"/>
                </a:solidFill>
                <a:latin typeface="+mn-lt"/>
              </a:rPr>
              <a:t>% of its replacement value, when it suffers a loss, the insurance payout will be subject to the underreporting penalty. For example, if it suffers a $200,000 loss, the insured would recover </a:t>
            </a:r>
            <a:r>
              <a:rPr lang="en-US" altLang="en-US" sz="1800" dirty="0" smtClean="0">
                <a:solidFill>
                  <a:schemeClr val="tx1"/>
                </a:solidFill>
                <a:latin typeface="+mn-lt"/>
              </a:rPr>
              <a:t>$1,500,000 </a:t>
            </a:r>
            <a:r>
              <a:rPr lang="en-US" altLang="en-US" sz="1800" dirty="0">
                <a:solidFill>
                  <a:schemeClr val="tx1"/>
                </a:solidFill>
                <a:latin typeface="+mn-lt"/>
              </a:rPr>
              <a:t>÷ (</a:t>
            </a:r>
            <a:r>
              <a:rPr lang="en-US" altLang="en-US" sz="1800" dirty="0" smtClean="0">
                <a:solidFill>
                  <a:schemeClr val="tx1"/>
                </a:solidFill>
                <a:latin typeface="+mn-lt"/>
              </a:rPr>
              <a:t>0.90 </a:t>
            </a:r>
            <a:r>
              <a:rPr lang="en-US" altLang="en-US" sz="1800" dirty="0">
                <a:solidFill>
                  <a:schemeClr val="tx1"/>
                </a:solidFill>
                <a:latin typeface="+mn-lt"/>
              </a:rPr>
              <a:t>× </a:t>
            </a:r>
            <a:r>
              <a:rPr lang="en-US" altLang="en-US" sz="1800" dirty="0" smtClean="0">
                <a:solidFill>
                  <a:schemeClr val="tx1"/>
                </a:solidFill>
                <a:latin typeface="+mn-lt"/>
              </a:rPr>
              <a:t>2,000,000</a:t>
            </a:r>
            <a:r>
              <a:rPr lang="en-US" altLang="en-US" sz="1800" dirty="0">
                <a:solidFill>
                  <a:schemeClr val="tx1"/>
                </a:solidFill>
                <a:latin typeface="+mn-lt"/>
              </a:rPr>
              <a:t>) × 200,000 = $</a:t>
            </a:r>
            <a:r>
              <a:rPr lang="en-US" altLang="en-US" sz="1800" dirty="0" smtClean="0">
                <a:solidFill>
                  <a:schemeClr val="tx1"/>
                </a:solidFill>
                <a:latin typeface="+mn-lt"/>
              </a:rPr>
              <a:t>166,666 </a:t>
            </a:r>
            <a:r>
              <a:rPr lang="en-US" altLang="en-US" sz="1800" dirty="0">
                <a:solidFill>
                  <a:schemeClr val="tx1"/>
                </a:solidFill>
                <a:latin typeface="+mn-lt"/>
              </a:rPr>
              <a:t>(less any deductible). In this example, the underreporting penalty would be </a:t>
            </a:r>
            <a:r>
              <a:rPr lang="en-US" altLang="en-US" sz="1800" dirty="0" smtClean="0">
                <a:solidFill>
                  <a:schemeClr val="tx1"/>
                </a:solidFill>
                <a:latin typeface="+mn-lt"/>
              </a:rPr>
              <a:t>$33,333.</a:t>
            </a:r>
            <a:r>
              <a:rPr lang="en-US" altLang="en-US" sz="1800" dirty="0">
                <a:solidFill>
                  <a:schemeClr val="tx1"/>
                </a:solidFill>
                <a:latin typeface="+mn-lt"/>
              </a:rPr>
              <a:t/>
            </a:r>
            <a:br>
              <a:rPr lang="en-US" altLang="en-US" sz="1800" dirty="0">
                <a:solidFill>
                  <a:schemeClr val="tx1"/>
                </a:solidFill>
                <a:latin typeface="+mn-lt"/>
              </a:rPr>
            </a:br>
            <a:r>
              <a:rPr lang="en-US" altLang="en-US" sz="1800" dirty="0" smtClean="0">
                <a:solidFill>
                  <a:schemeClr val="tx1"/>
                </a:solidFill>
                <a:latin typeface="+mn-lt"/>
              </a:rPr>
              <a:t/>
            </a:r>
            <a:br>
              <a:rPr lang="en-US" altLang="en-US" sz="1800" dirty="0" smtClean="0">
                <a:solidFill>
                  <a:schemeClr val="tx1"/>
                </a:solidFill>
                <a:latin typeface="+mn-lt"/>
              </a:rPr>
            </a:br>
            <a:r>
              <a:rPr lang="en-US" altLang="en-US" sz="1800" dirty="0" smtClean="0">
                <a:solidFill>
                  <a:schemeClr val="tx1"/>
                </a:solidFill>
                <a:latin typeface="+mn-lt"/>
              </a:rPr>
              <a:t>The </a:t>
            </a:r>
            <a:r>
              <a:rPr lang="en-US" altLang="en-US" sz="1800" dirty="0">
                <a:solidFill>
                  <a:schemeClr val="tx1"/>
                </a:solidFill>
                <a:latin typeface="+mn-lt"/>
              </a:rPr>
              <a:t>most commonly issued coinsurance percentage would be 80% but it can be as high as 100%, which would impose the greatest penalty for underreporting. For this reason, it is vital for values of property to be accurately reported and updated annually to reflect inflation and other increases in cost.</a:t>
            </a:r>
            <a:r>
              <a:rPr lang="en-US" altLang="en-US" sz="1800" dirty="0">
                <a:solidFill>
                  <a:schemeClr val="tx1"/>
                </a:solidFill>
              </a:rPr>
              <a:t/>
            </a:r>
            <a:br>
              <a:rPr lang="en-US" altLang="en-US" sz="1800" dirty="0">
                <a:solidFill>
                  <a:schemeClr val="tx1"/>
                </a:solidFill>
              </a:rPr>
            </a:br>
            <a:r>
              <a:rPr lang="en-US" altLang="en-US" sz="1800" dirty="0">
                <a:solidFill>
                  <a:schemeClr val="tx1"/>
                </a:solidFill>
              </a:rPr>
              <a:t/>
            </a:r>
            <a:br>
              <a:rPr lang="en-US" altLang="en-US" sz="1800" dirty="0">
                <a:solidFill>
                  <a:schemeClr val="tx1"/>
                </a:solidFill>
              </a:rPr>
            </a:br>
            <a:r>
              <a:rPr lang="en-US" altLang="en-US" sz="1800" dirty="0">
                <a:solidFill>
                  <a:schemeClr val="tx1"/>
                </a:solidFill>
                <a:latin typeface="+mn-lt"/>
              </a:rPr>
              <a:t/>
            </a:r>
            <a:br>
              <a:rPr lang="en-US" altLang="en-US" sz="1800" dirty="0">
                <a:solidFill>
                  <a:schemeClr val="tx1"/>
                </a:solidFill>
                <a:latin typeface="+mn-lt"/>
              </a:rPr>
            </a:br>
            <a:r>
              <a:rPr lang="en-US" altLang="en-US" sz="2000" dirty="0">
                <a:solidFill>
                  <a:schemeClr val="tx1"/>
                </a:solidFill>
                <a:latin typeface="+mn-lt"/>
              </a:rPr>
              <a:t/>
            </a:r>
            <a:br>
              <a:rPr lang="en-US" altLang="en-US" sz="2000" dirty="0">
                <a:solidFill>
                  <a:schemeClr val="tx1"/>
                </a:solidFill>
                <a:latin typeface="+mn-lt"/>
              </a:rPr>
            </a:br>
            <a:r>
              <a:rPr lang="en-US" altLang="en-US" sz="1800" dirty="0">
                <a:solidFill>
                  <a:schemeClr val="tx1"/>
                </a:solidFill>
              </a:rPr>
              <a:t/>
            </a:r>
            <a:br>
              <a:rPr lang="en-US" altLang="en-US" sz="1800" dirty="0">
                <a:solidFill>
                  <a:schemeClr val="tx1"/>
                </a:solidFill>
              </a:rPr>
            </a:br>
            <a:r>
              <a:rPr lang="en-US" altLang="en-US" sz="1800" dirty="0">
                <a:solidFill>
                  <a:schemeClr val="tx1"/>
                </a:solidFill>
              </a:rPr>
              <a:t/>
            </a:r>
            <a:br>
              <a:rPr lang="en-US" altLang="en-US" sz="1800" dirty="0">
                <a:solidFill>
                  <a:schemeClr val="tx1"/>
                </a:solidFill>
              </a:rPr>
            </a:br>
            <a:r>
              <a:rPr lang="en-US" altLang="en-US" sz="1800" dirty="0">
                <a:solidFill>
                  <a:schemeClr val="tx1"/>
                </a:solidFill>
              </a:rPr>
              <a:t/>
            </a:r>
            <a:br>
              <a:rPr lang="en-US" altLang="en-US" sz="1800" dirty="0">
                <a:solidFill>
                  <a:schemeClr val="tx1"/>
                </a:solidFill>
              </a:rPr>
            </a:br>
            <a:r>
              <a:rPr lang="en-US" altLang="en-US" sz="1600" dirty="0">
                <a:solidFill>
                  <a:srgbClr val="717075"/>
                </a:solidFill>
                <a:latin typeface="+mn-lt"/>
                <a:ea typeface="ＭＳ Ｐゴシック" pitchFamily="34" charset="-128"/>
              </a:rPr>
              <a:t/>
            </a:r>
            <a:br>
              <a:rPr lang="en-US" altLang="en-US" sz="1600" dirty="0">
                <a:solidFill>
                  <a:srgbClr val="717075"/>
                </a:solidFill>
                <a:latin typeface="+mn-lt"/>
                <a:ea typeface="ＭＳ Ｐゴシック" pitchFamily="34" charset="-128"/>
              </a:rPr>
            </a:br>
            <a:r>
              <a:rPr lang="en-US" altLang="en-US" sz="1600" dirty="0" smtClean="0">
                <a:solidFill>
                  <a:schemeClr val="tx1"/>
                </a:solidFill>
                <a:latin typeface="+mn-lt"/>
              </a:rPr>
              <a:t/>
            </a:r>
            <a:br>
              <a:rPr lang="en-US" altLang="en-US" sz="1600" dirty="0" smtClean="0">
                <a:solidFill>
                  <a:schemeClr val="tx1"/>
                </a:solidFill>
                <a:latin typeface="+mn-lt"/>
              </a:rPr>
            </a:br>
            <a:r>
              <a:rPr lang="en-US" sz="1600" dirty="0">
                <a:solidFill>
                  <a:srgbClr val="717075"/>
                </a:solidFill>
                <a:latin typeface="Arial" charset="0"/>
                <a:ea typeface="ＭＳ Ｐゴシック" charset="-128"/>
              </a:rPr>
              <a:t/>
            </a:r>
            <a:br>
              <a:rPr lang="en-US" sz="1600" dirty="0">
                <a:solidFill>
                  <a:srgbClr val="717075"/>
                </a:solidFill>
                <a:latin typeface="Arial" charset="0"/>
                <a:ea typeface="ＭＳ Ｐゴシック" charset="-128"/>
              </a:rPr>
            </a:br>
            <a:r>
              <a:rPr lang="en-US" altLang="en-US" sz="5300" dirty="0" smtClean="0">
                <a:solidFill>
                  <a:schemeClr val="tx1"/>
                </a:solidFill>
              </a:rPr>
              <a:t/>
            </a:r>
            <a:br>
              <a:rPr lang="en-US" altLang="en-US" sz="5300" dirty="0" smtClean="0">
                <a:solidFill>
                  <a:schemeClr val="tx1"/>
                </a:solidFill>
              </a:rPr>
            </a:br>
            <a:r>
              <a:rPr lang="en-US" altLang="en-US" sz="5300" dirty="0">
                <a:solidFill>
                  <a:schemeClr val="tx1"/>
                </a:solidFill>
              </a:rPr>
              <a:t/>
            </a:r>
            <a:br>
              <a:rPr lang="en-US" altLang="en-US" sz="5300" dirty="0">
                <a:solidFill>
                  <a:schemeClr val="tx1"/>
                </a:solidFill>
              </a:rPr>
            </a:br>
            <a:r>
              <a:rPr lang="en-US" altLang="en-US" sz="5300" dirty="0" smtClean="0">
                <a:solidFill>
                  <a:schemeClr val="tx1"/>
                </a:solidFill>
              </a:rPr>
              <a:t/>
            </a:r>
            <a:br>
              <a:rPr lang="en-US" altLang="en-US" sz="5300" dirty="0" smtClean="0">
                <a:solidFill>
                  <a:schemeClr val="tx1"/>
                </a:solidFill>
              </a:rPr>
            </a:br>
            <a:r>
              <a:rPr lang="en-US" altLang="en-US" sz="5300" dirty="0">
                <a:solidFill>
                  <a:schemeClr val="tx1"/>
                </a:solidFill>
              </a:rPr>
              <a:t/>
            </a:r>
            <a:br>
              <a:rPr lang="en-US" altLang="en-US" sz="5300" dirty="0">
                <a:solidFill>
                  <a:schemeClr val="tx1"/>
                </a:solidFill>
              </a:rPr>
            </a:br>
            <a:r>
              <a:rPr lang="en-US" altLang="en-US" sz="1200" dirty="0">
                <a:solidFill>
                  <a:schemeClr val="tx1"/>
                </a:solidFill>
              </a:rPr>
              <a:t/>
            </a:r>
            <a:br>
              <a:rPr lang="en-US" altLang="en-US" sz="1200" dirty="0">
                <a:solidFill>
                  <a:schemeClr val="tx1"/>
                </a:solidFill>
              </a:rPr>
            </a:br>
            <a:endParaRPr lang="en-US" sz="12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5562600"/>
            <a:ext cx="1190476" cy="1047619"/>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05600" y="5795896"/>
            <a:ext cx="2095500" cy="581025"/>
          </a:xfrm>
          <a:prstGeom prst="rect">
            <a:avLst/>
          </a:prstGeom>
        </p:spPr>
      </p:pic>
    </p:spTree>
    <p:extLst>
      <p:ext uri="{BB962C8B-B14F-4D97-AF65-F5344CB8AC3E}">
        <p14:creationId xmlns:p14="http://schemas.microsoft.com/office/powerpoint/2010/main" val="15921666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idx="1"/>
          </p:nvPr>
        </p:nvSpPr>
        <p:spPr>
          <a:xfrm>
            <a:off x="872067" y="1295400"/>
            <a:ext cx="7408333" cy="4830763"/>
          </a:xfrm>
        </p:spPr>
        <p:txBody>
          <a:bodyPr>
            <a:noAutofit/>
          </a:bodyPr>
          <a:lstStyle/>
          <a:p>
            <a:pPr>
              <a:spcBef>
                <a:spcPct val="0"/>
              </a:spcBef>
              <a:buSzTx/>
              <a:defRPr/>
            </a:pPr>
            <a:endParaRPr lang="en-US" altLang="en-US" dirty="0">
              <a:solidFill>
                <a:schemeClr val="tx1"/>
              </a:solidFill>
            </a:endParaRPr>
          </a:p>
          <a:p>
            <a:pPr marL="0" indent="0">
              <a:spcBef>
                <a:spcPct val="0"/>
              </a:spcBef>
              <a:buSzTx/>
              <a:buNone/>
              <a:defRPr/>
            </a:pPr>
            <a:endParaRPr lang="en-US" altLang="en-US" sz="1400" dirty="0">
              <a:solidFill>
                <a:schemeClr val="tx1"/>
              </a:solidFill>
            </a:endParaRPr>
          </a:p>
        </p:txBody>
      </p:sp>
      <p:sp>
        <p:nvSpPr>
          <p:cNvPr id="2" name="Title 1"/>
          <p:cNvSpPr>
            <a:spLocks noGrp="1"/>
          </p:cNvSpPr>
          <p:nvPr>
            <p:ph type="title"/>
          </p:nvPr>
        </p:nvSpPr>
        <p:spPr/>
        <p:txBody>
          <a:bodyPr>
            <a:normAutofit fontScale="90000"/>
          </a:bodyPr>
          <a:lstStyle/>
          <a:p>
            <a:pPr algn="l">
              <a:defRPr/>
            </a:pPr>
            <a:r>
              <a:rPr lang="en-US" altLang="en-US" sz="2200" dirty="0" smtClean="0">
                <a:solidFill>
                  <a:schemeClr val="tx1"/>
                </a:solidFill>
              </a:rPr>
              <a:t/>
            </a:r>
            <a:br>
              <a:rPr lang="en-US" altLang="en-US" sz="2200" dirty="0" smtClean="0">
                <a:solidFill>
                  <a:schemeClr val="tx1"/>
                </a:solidFill>
              </a:rPr>
            </a:br>
            <a:r>
              <a:rPr lang="en-US" altLang="en-US" sz="2200" dirty="0">
                <a:solidFill>
                  <a:schemeClr val="tx1"/>
                </a:solidFill>
              </a:rPr>
              <a:t/>
            </a:r>
            <a:br>
              <a:rPr lang="en-US" altLang="en-US" sz="2200" dirty="0">
                <a:solidFill>
                  <a:schemeClr val="tx1"/>
                </a:solidFill>
              </a:rPr>
            </a:br>
            <a:r>
              <a:rPr lang="en-US" altLang="en-US" sz="2200" dirty="0" smtClean="0">
                <a:solidFill>
                  <a:schemeClr val="tx1"/>
                </a:solidFill>
              </a:rPr>
              <a:t/>
            </a:r>
            <a:br>
              <a:rPr lang="en-US" altLang="en-US" sz="2200" dirty="0" smtClean="0">
                <a:solidFill>
                  <a:schemeClr val="tx1"/>
                </a:solidFill>
              </a:rPr>
            </a:br>
            <a:r>
              <a:rPr lang="en-US" altLang="en-US" sz="2200" dirty="0" smtClean="0">
                <a:solidFill>
                  <a:schemeClr val="tx1"/>
                </a:solidFill>
              </a:rPr>
              <a:t/>
            </a:r>
            <a:br>
              <a:rPr lang="en-US" altLang="en-US" sz="2200" dirty="0" smtClean="0">
                <a:solidFill>
                  <a:schemeClr val="tx1"/>
                </a:solidFill>
              </a:rPr>
            </a:br>
            <a:r>
              <a:rPr lang="en-US" altLang="en-US" sz="5300" dirty="0">
                <a:solidFill>
                  <a:schemeClr val="tx1"/>
                </a:solidFill>
              </a:rPr>
              <a:t/>
            </a:r>
            <a:br>
              <a:rPr lang="en-US" altLang="en-US" sz="5300" dirty="0">
                <a:solidFill>
                  <a:schemeClr val="tx1"/>
                </a:solidFill>
              </a:rPr>
            </a:br>
            <a:r>
              <a:rPr lang="en-US" altLang="en-US" sz="5300" dirty="0" smtClean="0">
                <a:solidFill>
                  <a:schemeClr val="tx1"/>
                </a:solidFill>
              </a:rPr>
              <a:t/>
            </a:r>
            <a:br>
              <a:rPr lang="en-US" altLang="en-US" sz="5300" dirty="0" smtClean="0">
                <a:solidFill>
                  <a:schemeClr val="tx1"/>
                </a:solidFill>
              </a:rPr>
            </a:br>
            <a:r>
              <a:rPr lang="en-US" altLang="en-US" sz="5300" dirty="0">
                <a:solidFill>
                  <a:schemeClr val="tx1"/>
                </a:solidFill>
              </a:rPr>
              <a:t/>
            </a:r>
            <a:br>
              <a:rPr lang="en-US" altLang="en-US" sz="5300" dirty="0">
                <a:solidFill>
                  <a:schemeClr val="tx1"/>
                </a:solidFill>
              </a:rPr>
            </a:br>
            <a:r>
              <a:rPr lang="en-US" altLang="en-US" sz="5300" dirty="0" smtClean="0">
                <a:solidFill>
                  <a:schemeClr val="tx1"/>
                </a:solidFill>
              </a:rPr>
              <a:t/>
            </a:r>
            <a:br>
              <a:rPr lang="en-US" altLang="en-US" sz="5300" dirty="0" smtClean="0">
                <a:solidFill>
                  <a:schemeClr val="tx1"/>
                </a:solidFill>
              </a:rPr>
            </a:br>
            <a:r>
              <a:rPr lang="en-US" altLang="en-US" sz="5300" dirty="0">
                <a:solidFill>
                  <a:schemeClr val="tx1"/>
                </a:solidFill>
              </a:rPr>
              <a:t/>
            </a:r>
            <a:br>
              <a:rPr lang="en-US" altLang="en-US" sz="5300" dirty="0">
                <a:solidFill>
                  <a:schemeClr val="tx1"/>
                </a:solidFill>
              </a:rPr>
            </a:br>
            <a:r>
              <a:rPr lang="en-US" altLang="en-US" sz="5300" dirty="0" smtClean="0">
                <a:solidFill>
                  <a:schemeClr val="tx1"/>
                </a:solidFill>
              </a:rPr>
              <a:t/>
            </a:r>
            <a:br>
              <a:rPr lang="en-US" altLang="en-US" sz="5300" dirty="0" smtClean="0">
                <a:solidFill>
                  <a:schemeClr val="tx1"/>
                </a:solidFill>
              </a:rPr>
            </a:br>
            <a:r>
              <a:rPr lang="en-US" altLang="en-US" sz="5300" dirty="0" smtClean="0">
                <a:solidFill>
                  <a:schemeClr val="tx1"/>
                </a:solidFill>
              </a:rPr>
              <a:t/>
            </a:r>
            <a:br>
              <a:rPr lang="en-US" altLang="en-US" sz="5300" dirty="0" smtClean="0">
                <a:solidFill>
                  <a:schemeClr val="tx1"/>
                </a:solidFill>
              </a:rPr>
            </a:br>
            <a:r>
              <a:rPr lang="en-US" altLang="en-US" sz="5300" dirty="0" smtClean="0">
                <a:solidFill>
                  <a:schemeClr val="tx1"/>
                </a:solidFill>
              </a:rPr>
              <a:t/>
            </a:r>
            <a:br>
              <a:rPr lang="en-US" altLang="en-US" sz="5300" dirty="0" smtClean="0">
                <a:solidFill>
                  <a:schemeClr val="tx1"/>
                </a:solidFill>
              </a:rPr>
            </a:br>
            <a:r>
              <a:rPr lang="en-US" altLang="en-US" sz="5300" dirty="0">
                <a:solidFill>
                  <a:schemeClr val="tx1"/>
                </a:solidFill>
              </a:rPr>
              <a:t/>
            </a:r>
            <a:br>
              <a:rPr lang="en-US" altLang="en-US" sz="5300" dirty="0">
                <a:solidFill>
                  <a:schemeClr val="tx1"/>
                </a:solidFill>
              </a:rPr>
            </a:br>
            <a:r>
              <a:rPr lang="en-US" altLang="en-US" sz="5300" dirty="0" smtClean="0">
                <a:solidFill>
                  <a:schemeClr val="tx1"/>
                </a:solidFill>
              </a:rPr>
              <a:t/>
            </a:r>
            <a:br>
              <a:rPr lang="en-US" altLang="en-US" sz="5300" dirty="0" smtClean="0">
                <a:solidFill>
                  <a:schemeClr val="tx1"/>
                </a:solidFill>
              </a:rPr>
            </a:br>
            <a:r>
              <a:rPr lang="en-US" altLang="en-US" sz="5300" dirty="0">
                <a:solidFill>
                  <a:schemeClr val="tx1"/>
                </a:solidFill>
              </a:rPr>
              <a:t/>
            </a:r>
            <a:br>
              <a:rPr lang="en-US" altLang="en-US" sz="5300" dirty="0">
                <a:solidFill>
                  <a:schemeClr val="tx1"/>
                </a:solidFill>
              </a:rPr>
            </a:br>
            <a:r>
              <a:rPr lang="en-US" altLang="en-US" sz="3600" b="1" dirty="0" smtClean="0">
                <a:solidFill>
                  <a:schemeClr val="tx1"/>
                </a:solidFill>
                <a:latin typeface="+mn-lt"/>
              </a:rPr>
              <a:t>Common Coverage Gaps for Bowling Centers</a:t>
            </a:r>
            <a:r>
              <a:rPr lang="en-US" altLang="en-US" sz="2700" b="1" dirty="0">
                <a:solidFill>
                  <a:schemeClr val="tx1"/>
                </a:solidFill>
              </a:rPr>
              <a:t/>
            </a:r>
            <a:br>
              <a:rPr lang="en-US" altLang="en-US" sz="2700" b="1" dirty="0">
                <a:solidFill>
                  <a:schemeClr val="tx1"/>
                </a:solidFill>
              </a:rPr>
            </a:br>
            <a:r>
              <a:rPr lang="en-US" altLang="en-US" sz="1800" dirty="0">
                <a:solidFill>
                  <a:schemeClr val="tx1"/>
                </a:solidFill>
              </a:rPr>
              <a:t/>
            </a:r>
            <a:br>
              <a:rPr lang="en-US" altLang="en-US" sz="1800" dirty="0">
                <a:solidFill>
                  <a:schemeClr val="tx1"/>
                </a:solidFill>
              </a:rPr>
            </a:br>
            <a:r>
              <a:rPr lang="en-US" altLang="en-US" sz="1800" dirty="0">
                <a:solidFill>
                  <a:schemeClr val="tx1"/>
                </a:solidFill>
              </a:rPr>
              <a:t/>
            </a:r>
            <a:br>
              <a:rPr lang="en-US" altLang="en-US" sz="1800" dirty="0">
                <a:solidFill>
                  <a:schemeClr val="tx1"/>
                </a:solidFill>
              </a:rPr>
            </a:br>
            <a:r>
              <a:rPr lang="en-US" sz="1600" b="1" dirty="0" smtClean="0">
                <a:solidFill>
                  <a:schemeClr val="tx1"/>
                </a:solidFill>
                <a:ea typeface="ＭＳ Ｐゴシック" charset="-128"/>
              </a:rPr>
              <a:t>No Employment Practices Liability Insurance (EPLI):</a:t>
            </a:r>
            <a:r>
              <a:rPr lang="en-US" sz="1800" dirty="0" smtClean="0">
                <a:solidFill>
                  <a:schemeClr val="tx1"/>
                </a:solidFill>
                <a:ea typeface="ＭＳ Ｐゴシック" charset="-128"/>
              </a:rPr>
              <a:t/>
            </a:r>
            <a:br>
              <a:rPr lang="en-US" sz="1800" dirty="0" smtClean="0">
                <a:solidFill>
                  <a:schemeClr val="tx1"/>
                </a:solidFill>
                <a:ea typeface="ＭＳ Ｐゴシック" charset="-128"/>
              </a:rPr>
            </a:br>
            <a:r>
              <a:rPr lang="en-US" sz="1800" dirty="0" smtClean="0">
                <a:solidFill>
                  <a:schemeClr val="tx1"/>
                </a:solidFill>
                <a:ea typeface="ＭＳ Ｐゴシック" charset="-128"/>
              </a:rPr>
              <a:t/>
            </a:r>
            <a:br>
              <a:rPr lang="en-US" sz="1800" dirty="0" smtClean="0">
                <a:solidFill>
                  <a:schemeClr val="tx1"/>
                </a:solidFill>
                <a:ea typeface="ＭＳ Ｐゴシック" charset="-128"/>
              </a:rPr>
            </a:br>
            <a:r>
              <a:rPr lang="en-US" sz="1800" dirty="0" smtClean="0">
                <a:solidFill>
                  <a:schemeClr val="tx1"/>
                </a:solidFill>
                <a:ea typeface="ＭＳ Ｐゴシック" charset="-128"/>
              </a:rPr>
              <a:t>EPL Insurance protects against lawsuits brought on by employment related claims such as harassment, discrimination, wrongful termination, failure to employ or promote and much more  </a:t>
            </a:r>
            <a:br>
              <a:rPr lang="en-US" sz="1800" dirty="0" smtClean="0">
                <a:solidFill>
                  <a:schemeClr val="tx1"/>
                </a:solidFill>
                <a:ea typeface="ＭＳ Ｐゴシック" charset="-128"/>
              </a:rPr>
            </a:br>
            <a:r>
              <a:rPr lang="en-US" sz="1800" dirty="0" smtClean="0">
                <a:solidFill>
                  <a:schemeClr val="tx1"/>
                </a:solidFill>
                <a:ea typeface="ＭＳ Ｐゴシック" charset="-128"/>
              </a:rPr>
              <a:t>Small to mid-size businesses are extremely vulnerable to these claims and the costs to defend them can be financially devastating</a:t>
            </a:r>
            <a:br>
              <a:rPr lang="en-US" sz="1800" dirty="0" smtClean="0">
                <a:solidFill>
                  <a:schemeClr val="tx1"/>
                </a:solidFill>
                <a:ea typeface="ＭＳ Ｐゴシック" charset="-128"/>
              </a:rPr>
            </a:br>
            <a:r>
              <a:rPr lang="en-US" sz="1600" b="1" dirty="0" smtClean="0">
                <a:solidFill>
                  <a:schemeClr val="tx1"/>
                </a:solidFill>
                <a:ea typeface="ＭＳ Ｐゴシック" charset="-128"/>
              </a:rPr>
              <a:t/>
            </a:r>
            <a:br>
              <a:rPr lang="en-US" sz="1600" b="1" dirty="0" smtClean="0">
                <a:solidFill>
                  <a:schemeClr val="tx1"/>
                </a:solidFill>
                <a:ea typeface="ＭＳ Ｐゴシック" charset="-128"/>
              </a:rPr>
            </a:br>
            <a:r>
              <a:rPr lang="en-US" sz="1600" b="1" dirty="0" smtClean="0">
                <a:solidFill>
                  <a:schemeClr val="tx1"/>
                </a:solidFill>
                <a:ea typeface="ＭＳ Ｐゴシック" charset="-128"/>
              </a:rPr>
              <a:t>Common Safeguard Endorsements:</a:t>
            </a:r>
            <a:br>
              <a:rPr lang="en-US" sz="1600" b="1" dirty="0" smtClean="0">
                <a:solidFill>
                  <a:schemeClr val="tx1"/>
                </a:solidFill>
                <a:ea typeface="ＭＳ Ｐゴシック" charset="-128"/>
              </a:rPr>
            </a:br>
            <a:r>
              <a:rPr lang="en-US" sz="1800" dirty="0" smtClean="0">
                <a:solidFill>
                  <a:schemeClr val="tx1"/>
                </a:solidFill>
                <a:ea typeface="ＭＳ Ｐゴシック" charset="-128"/>
              </a:rPr>
              <a:t>Your insurance company is accepting and/or pricing your account on the basis of the following functioning systems:</a:t>
            </a:r>
            <a:br>
              <a:rPr lang="en-US" sz="1800" dirty="0" smtClean="0">
                <a:solidFill>
                  <a:schemeClr val="tx1"/>
                </a:solidFill>
                <a:ea typeface="ＭＳ Ｐゴシック" charset="-128"/>
              </a:rPr>
            </a:br>
            <a:r>
              <a:rPr lang="en-US" sz="1800" b="1" dirty="0" smtClean="0">
                <a:solidFill>
                  <a:schemeClr val="tx1"/>
                </a:solidFill>
                <a:ea typeface="ＭＳ Ｐゴシック" charset="-128"/>
              </a:rPr>
              <a:t>Automatic sprinkler system</a:t>
            </a:r>
            <a:br>
              <a:rPr lang="en-US" sz="1800" b="1" dirty="0" smtClean="0">
                <a:solidFill>
                  <a:schemeClr val="tx1"/>
                </a:solidFill>
                <a:ea typeface="ＭＳ Ｐゴシック" charset="-128"/>
              </a:rPr>
            </a:br>
            <a:r>
              <a:rPr lang="en-US" sz="1800" b="1" dirty="0" err="1" smtClean="0">
                <a:solidFill>
                  <a:schemeClr val="tx1"/>
                </a:solidFill>
                <a:ea typeface="ＭＳ Ｐゴシック" charset="-128"/>
              </a:rPr>
              <a:t>Ansul</a:t>
            </a:r>
            <a:r>
              <a:rPr lang="en-US" sz="1800" b="1" dirty="0" smtClean="0">
                <a:solidFill>
                  <a:schemeClr val="tx1"/>
                </a:solidFill>
                <a:ea typeface="ＭＳ Ｐゴシック" charset="-128"/>
              </a:rPr>
              <a:t> (Kitchen) fire suppression systems</a:t>
            </a:r>
            <a:br>
              <a:rPr lang="en-US" sz="1800" b="1" dirty="0" smtClean="0">
                <a:solidFill>
                  <a:schemeClr val="tx1"/>
                </a:solidFill>
                <a:ea typeface="ＭＳ Ｐゴシック" charset="-128"/>
              </a:rPr>
            </a:br>
            <a:r>
              <a:rPr lang="en-US" sz="1800" b="1" dirty="0" smtClean="0">
                <a:solidFill>
                  <a:schemeClr val="tx1"/>
                </a:solidFill>
                <a:ea typeface="ＭＳ Ｐゴシック" charset="-128"/>
              </a:rPr>
              <a:t>Automatic burglary alarm </a:t>
            </a:r>
            <a:r>
              <a:rPr lang="en-US" sz="1800" dirty="0" smtClean="0">
                <a:solidFill>
                  <a:schemeClr val="tx1"/>
                </a:solidFill>
                <a:ea typeface="ＭＳ Ｐゴシック" charset="-128"/>
              </a:rPr>
              <a:t>– protecting the entire building that has a loud sounding gong or siren on the</a:t>
            </a:r>
            <a:r>
              <a:rPr lang="en-US" sz="1800" dirty="0">
                <a:ea typeface="ＭＳ Ｐゴシック" charset="-128"/>
              </a:rPr>
              <a:t> </a:t>
            </a:r>
            <a:r>
              <a:rPr lang="en-US" sz="1800" dirty="0" smtClean="0">
                <a:solidFill>
                  <a:schemeClr val="tx1"/>
                </a:solidFill>
                <a:ea typeface="ＭＳ Ｐゴシック" charset="-128"/>
              </a:rPr>
              <a:t>outside of the building</a:t>
            </a:r>
            <a:r>
              <a:rPr lang="en-US" altLang="en-US" sz="1800" dirty="0">
                <a:solidFill>
                  <a:schemeClr val="tx1"/>
                </a:solidFill>
              </a:rPr>
              <a:t/>
            </a:r>
            <a:br>
              <a:rPr lang="en-US" altLang="en-US" sz="1800" dirty="0">
                <a:solidFill>
                  <a:schemeClr val="tx1"/>
                </a:solidFill>
              </a:rPr>
            </a:br>
            <a:r>
              <a:rPr lang="en-US" altLang="en-US" sz="1800" dirty="0">
                <a:solidFill>
                  <a:schemeClr val="tx1"/>
                </a:solidFill>
              </a:rPr>
              <a:t/>
            </a:r>
            <a:br>
              <a:rPr lang="en-US" altLang="en-US" sz="1800" dirty="0">
                <a:solidFill>
                  <a:schemeClr val="tx1"/>
                </a:solidFill>
              </a:rPr>
            </a:br>
            <a:r>
              <a:rPr lang="en-US" altLang="en-US" sz="2000" dirty="0">
                <a:solidFill>
                  <a:schemeClr val="tx1"/>
                </a:solidFill>
                <a:latin typeface="+mn-lt"/>
              </a:rPr>
              <a:t/>
            </a:r>
            <a:br>
              <a:rPr lang="en-US" altLang="en-US" sz="2000" dirty="0">
                <a:solidFill>
                  <a:schemeClr val="tx1"/>
                </a:solidFill>
                <a:latin typeface="+mn-lt"/>
              </a:rPr>
            </a:br>
            <a:r>
              <a:rPr lang="en-US" altLang="en-US" sz="1800" dirty="0">
                <a:solidFill>
                  <a:schemeClr val="tx1"/>
                </a:solidFill>
              </a:rPr>
              <a:t/>
            </a:r>
            <a:br>
              <a:rPr lang="en-US" altLang="en-US" sz="1800" dirty="0">
                <a:solidFill>
                  <a:schemeClr val="tx1"/>
                </a:solidFill>
              </a:rPr>
            </a:br>
            <a:r>
              <a:rPr lang="en-US" altLang="en-US" sz="1800" dirty="0">
                <a:solidFill>
                  <a:schemeClr val="tx1"/>
                </a:solidFill>
              </a:rPr>
              <a:t/>
            </a:r>
            <a:br>
              <a:rPr lang="en-US" altLang="en-US" sz="1800" dirty="0">
                <a:solidFill>
                  <a:schemeClr val="tx1"/>
                </a:solidFill>
              </a:rPr>
            </a:br>
            <a:r>
              <a:rPr lang="en-US" altLang="en-US" sz="1800" dirty="0">
                <a:solidFill>
                  <a:schemeClr val="tx1"/>
                </a:solidFill>
              </a:rPr>
              <a:t/>
            </a:r>
            <a:br>
              <a:rPr lang="en-US" altLang="en-US" sz="1800" dirty="0">
                <a:solidFill>
                  <a:schemeClr val="tx1"/>
                </a:solidFill>
              </a:rPr>
            </a:br>
            <a:r>
              <a:rPr lang="en-US" altLang="en-US" sz="1600" dirty="0">
                <a:solidFill>
                  <a:srgbClr val="717075"/>
                </a:solidFill>
                <a:latin typeface="+mn-lt"/>
                <a:ea typeface="ＭＳ Ｐゴシック" pitchFamily="34" charset="-128"/>
              </a:rPr>
              <a:t/>
            </a:r>
            <a:br>
              <a:rPr lang="en-US" altLang="en-US" sz="1600" dirty="0">
                <a:solidFill>
                  <a:srgbClr val="717075"/>
                </a:solidFill>
                <a:latin typeface="+mn-lt"/>
                <a:ea typeface="ＭＳ Ｐゴシック" pitchFamily="34" charset="-128"/>
              </a:rPr>
            </a:br>
            <a:r>
              <a:rPr lang="en-US" altLang="en-US" sz="1600" dirty="0" smtClean="0">
                <a:solidFill>
                  <a:schemeClr val="tx1"/>
                </a:solidFill>
                <a:latin typeface="+mn-lt"/>
              </a:rPr>
              <a:t/>
            </a:r>
            <a:br>
              <a:rPr lang="en-US" altLang="en-US" sz="1600" dirty="0" smtClean="0">
                <a:solidFill>
                  <a:schemeClr val="tx1"/>
                </a:solidFill>
                <a:latin typeface="+mn-lt"/>
              </a:rPr>
            </a:br>
            <a:r>
              <a:rPr lang="en-US" sz="1600" dirty="0">
                <a:solidFill>
                  <a:srgbClr val="717075"/>
                </a:solidFill>
                <a:latin typeface="Arial" charset="0"/>
                <a:ea typeface="ＭＳ Ｐゴシック" charset="-128"/>
              </a:rPr>
              <a:t/>
            </a:r>
            <a:br>
              <a:rPr lang="en-US" sz="1600" dirty="0">
                <a:solidFill>
                  <a:srgbClr val="717075"/>
                </a:solidFill>
                <a:latin typeface="Arial" charset="0"/>
                <a:ea typeface="ＭＳ Ｐゴシック" charset="-128"/>
              </a:rPr>
            </a:br>
            <a:r>
              <a:rPr lang="en-US" altLang="en-US" sz="5300" dirty="0" smtClean="0">
                <a:solidFill>
                  <a:schemeClr val="tx1"/>
                </a:solidFill>
              </a:rPr>
              <a:t/>
            </a:r>
            <a:br>
              <a:rPr lang="en-US" altLang="en-US" sz="5300" dirty="0" smtClean="0">
                <a:solidFill>
                  <a:schemeClr val="tx1"/>
                </a:solidFill>
              </a:rPr>
            </a:br>
            <a:r>
              <a:rPr lang="en-US" altLang="en-US" sz="5300" dirty="0">
                <a:solidFill>
                  <a:schemeClr val="tx1"/>
                </a:solidFill>
              </a:rPr>
              <a:t/>
            </a:r>
            <a:br>
              <a:rPr lang="en-US" altLang="en-US" sz="5300" dirty="0">
                <a:solidFill>
                  <a:schemeClr val="tx1"/>
                </a:solidFill>
              </a:rPr>
            </a:br>
            <a:r>
              <a:rPr lang="en-US" altLang="en-US" sz="5300" dirty="0" smtClean="0">
                <a:solidFill>
                  <a:schemeClr val="tx1"/>
                </a:solidFill>
              </a:rPr>
              <a:t/>
            </a:r>
            <a:br>
              <a:rPr lang="en-US" altLang="en-US" sz="5300" dirty="0" smtClean="0">
                <a:solidFill>
                  <a:schemeClr val="tx1"/>
                </a:solidFill>
              </a:rPr>
            </a:br>
            <a:r>
              <a:rPr lang="en-US" altLang="en-US" sz="5300" dirty="0">
                <a:solidFill>
                  <a:schemeClr val="tx1"/>
                </a:solidFill>
              </a:rPr>
              <a:t/>
            </a:r>
            <a:br>
              <a:rPr lang="en-US" altLang="en-US" sz="5300" dirty="0">
                <a:solidFill>
                  <a:schemeClr val="tx1"/>
                </a:solidFill>
              </a:rPr>
            </a:br>
            <a:r>
              <a:rPr lang="en-US" altLang="en-US" sz="1200" dirty="0">
                <a:solidFill>
                  <a:schemeClr val="tx1"/>
                </a:solidFill>
              </a:rPr>
              <a:t/>
            </a:r>
            <a:br>
              <a:rPr lang="en-US" altLang="en-US" sz="1200" dirty="0">
                <a:solidFill>
                  <a:schemeClr val="tx1"/>
                </a:solidFill>
              </a:rPr>
            </a:br>
            <a:endParaRPr lang="en-US" sz="12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5562600"/>
            <a:ext cx="1190476" cy="1047619"/>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05600" y="5795896"/>
            <a:ext cx="2095500" cy="581025"/>
          </a:xfrm>
          <a:prstGeom prst="rect">
            <a:avLst/>
          </a:prstGeom>
        </p:spPr>
      </p:pic>
    </p:spTree>
    <p:extLst>
      <p:ext uri="{BB962C8B-B14F-4D97-AF65-F5344CB8AC3E}">
        <p14:creationId xmlns:p14="http://schemas.microsoft.com/office/powerpoint/2010/main" val="148243838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idx="1"/>
          </p:nvPr>
        </p:nvSpPr>
        <p:spPr>
          <a:xfrm>
            <a:off x="872067" y="1295400"/>
            <a:ext cx="7408333" cy="4830763"/>
          </a:xfrm>
        </p:spPr>
        <p:txBody>
          <a:bodyPr>
            <a:noAutofit/>
          </a:bodyPr>
          <a:lstStyle/>
          <a:p>
            <a:pPr>
              <a:spcBef>
                <a:spcPct val="0"/>
              </a:spcBef>
              <a:buSzTx/>
              <a:defRPr/>
            </a:pPr>
            <a:endParaRPr lang="en-US" altLang="en-US" dirty="0">
              <a:solidFill>
                <a:schemeClr val="tx1"/>
              </a:solidFill>
            </a:endParaRPr>
          </a:p>
          <a:p>
            <a:pPr marL="0" indent="0">
              <a:spcBef>
                <a:spcPct val="0"/>
              </a:spcBef>
              <a:buSzTx/>
              <a:buNone/>
              <a:defRPr/>
            </a:pPr>
            <a:endParaRPr lang="en-US" altLang="en-US" sz="1400" dirty="0">
              <a:solidFill>
                <a:schemeClr val="tx1"/>
              </a:solidFill>
            </a:endParaRPr>
          </a:p>
        </p:txBody>
      </p:sp>
      <p:sp>
        <p:nvSpPr>
          <p:cNvPr id="2" name="Title 1"/>
          <p:cNvSpPr>
            <a:spLocks noGrp="1"/>
          </p:cNvSpPr>
          <p:nvPr>
            <p:ph type="title"/>
          </p:nvPr>
        </p:nvSpPr>
        <p:spPr/>
        <p:txBody>
          <a:bodyPr>
            <a:normAutofit fontScale="90000"/>
          </a:bodyPr>
          <a:lstStyle/>
          <a:p>
            <a:pPr algn="l">
              <a:spcAft>
                <a:spcPts val="600"/>
              </a:spcAft>
            </a:pPr>
            <a:r>
              <a:rPr lang="en-US" altLang="en-US" sz="2200" dirty="0" smtClean="0">
                <a:solidFill>
                  <a:schemeClr val="tx1"/>
                </a:solidFill>
              </a:rPr>
              <a:t/>
            </a:r>
            <a:br>
              <a:rPr lang="en-US" altLang="en-US" sz="2200" dirty="0" smtClean="0">
                <a:solidFill>
                  <a:schemeClr val="tx1"/>
                </a:solidFill>
              </a:rPr>
            </a:br>
            <a:r>
              <a:rPr lang="en-US" altLang="en-US" sz="2200" dirty="0">
                <a:solidFill>
                  <a:schemeClr val="tx1"/>
                </a:solidFill>
              </a:rPr>
              <a:t/>
            </a:r>
            <a:br>
              <a:rPr lang="en-US" altLang="en-US" sz="2200" dirty="0">
                <a:solidFill>
                  <a:schemeClr val="tx1"/>
                </a:solidFill>
              </a:rPr>
            </a:br>
            <a:r>
              <a:rPr lang="en-US" altLang="en-US" sz="2200" dirty="0" smtClean="0">
                <a:solidFill>
                  <a:schemeClr val="tx1"/>
                </a:solidFill>
              </a:rPr>
              <a:t/>
            </a:r>
            <a:br>
              <a:rPr lang="en-US" altLang="en-US" sz="2200" dirty="0" smtClean="0">
                <a:solidFill>
                  <a:schemeClr val="tx1"/>
                </a:solidFill>
              </a:rPr>
            </a:br>
            <a:r>
              <a:rPr lang="en-US" altLang="en-US" sz="2200" dirty="0" smtClean="0">
                <a:solidFill>
                  <a:schemeClr val="tx1"/>
                </a:solidFill>
              </a:rPr>
              <a:t/>
            </a:r>
            <a:br>
              <a:rPr lang="en-US" altLang="en-US" sz="2200" dirty="0" smtClean="0">
                <a:solidFill>
                  <a:schemeClr val="tx1"/>
                </a:solidFill>
              </a:rPr>
            </a:br>
            <a:r>
              <a:rPr lang="en-US" altLang="en-US" sz="5300" dirty="0">
                <a:solidFill>
                  <a:schemeClr val="tx1"/>
                </a:solidFill>
              </a:rPr>
              <a:t/>
            </a:r>
            <a:br>
              <a:rPr lang="en-US" altLang="en-US" sz="5300" dirty="0">
                <a:solidFill>
                  <a:schemeClr val="tx1"/>
                </a:solidFill>
              </a:rPr>
            </a:br>
            <a:r>
              <a:rPr lang="en-US" altLang="en-US" sz="5300" dirty="0" smtClean="0">
                <a:solidFill>
                  <a:schemeClr val="tx1"/>
                </a:solidFill>
              </a:rPr>
              <a:t/>
            </a:r>
            <a:br>
              <a:rPr lang="en-US" altLang="en-US" sz="5300" dirty="0" smtClean="0">
                <a:solidFill>
                  <a:schemeClr val="tx1"/>
                </a:solidFill>
              </a:rPr>
            </a:br>
            <a:r>
              <a:rPr lang="en-US" altLang="en-US" sz="5300" dirty="0">
                <a:solidFill>
                  <a:schemeClr val="tx1"/>
                </a:solidFill>
              </a:rPr>
              <a:t/>
            </a:r>
            <a:br>
              <a:rPr lang="en-US" altLang="en-US" sz="5300" dirty="0">
                <a:solidFill>
                  <a:schemeClr val="tx1"/>
                </a:solidFill>
              </a:rPr>
            </a:br>
            <a:r>
              <a:rPr lang="en-US" altLang="en-US" sz="5300" dirty="0" smtClean="0">
                <a:solidFill>
                  <a:schemeClr val="tx1"/>
                </a:solidFill>
              </a:rPr>
              <a:t/>
            </a:r>
            <a:br>
              <a:rPr lang="en-US" altLang="en-US" sz="5300" dirty="0" smtClean="0">
                <a:solidFill>
                  <a:schemeClr val="tx1"/>
                </a:solidFill>
              </a:rPr>
            </a:br>
            <a:r>
              <a:rPr lang="en-US" altLang="en-US" sz="5300" dirty="0">
                <a:solidFill>
                  <a:schemeClr val="tx1"/>
                </a:solidFill>
              </a:rPr>
              <a:t/>
            </a:r>
            <a:br>
              <a:rPr lang="en-US" altLang="en-US" sz="5300" dirty="0">
                <a:solidFill>
                  <a:schemeClr val="tx1"/>
                </a:solidFill>
              </a:rPr>
            </a:br>
            <a:r>
              <a:rPr lang="en-US" altLang="en-US" sz="5300" dirty="0" smtClean="0">
                <a:solidFill>
                  <a:schemeClr val="tx1"/>
                </a:solidFill>
              </a:rPr>
              <a:t/>
            </a:r>
            <a:br>
              <a:rPr lang="en-US" altLang="en-US" sz="5300" dirty="0" smtClean="0">
                <a:solidFill>
                  <a:schemeClr val="tx1"/>
                </a:solidFill>
              </a:rPr>
            </a:br>
            <a:r>
              <a:rPr lang="en-US" altLang="en-US" sz="5300" dirty="0" smtClean="0">
                <a:solidFill>
                  <a:schemeClr val="tx1"/>
                </a:solidFill>
              </a:rPr>
              <a:t/>
            </a:r>
            <a:br>
              <a:rPr lang="en-US" altLang="en-US" sz="5300" dirty="0" smtClean="0">
                <a:solidFill>
                  <a:schemeClr val="tx1"/>
                </a:solidFill>
              </a:rPr>
            </a:br>
            <a:r>
              <a:rPr lang="en-US" altLang="en-US" sz="5300" dirty="0" smtClean="0">
                <a:solidFill>
                  <a:schemeClr val="tx1"/>
                </a:solidFill>
              </a:rPr>
              <a:t/>
            </a:r>
            <a:br>
              <a:rPr lang="en-US" altLang="en-US" sz="5300" dirty="0" smtClean="0">
                <a:solidFill>
                  <a:schemeClr val="tx1"/>
                </a:solidFill>
              </a:rPr>
            </a:br>
            <a:r>
              <a:rPr lang="en-US" altLang="en-US" sz="5300" dirty="0">
                <a:solidFill>
                  <a:schemeClr val="tx1"/>
                </a:solidFill>
              </a:rPr>
              <a:t/>
            </a:r>
            <a:br>
              <a:rPr lang="en-US" altLang="en-US" sz="5300" dirty="0">
                <a:solidFill>
                  <a:schemeClr val="tx1"/>
                </a:solidFill>
              </a:rPr>
            </a:br>
            <a:r>
              <a:rPr lang="en-US" altLang="en-US" sz="5300" dirty="0" smtClean="0">
                <a:solidFill>
                  <a:schemeClr val="tx1"/>
                </a:solidFill>
              </a:rPr>
              <a:t/>
            </a:r>
            <a:br>
              <a:rPr lang="en-US" altLang="en-US" sz="5300" dirty="0" smtClean="0">
                <a:solidFill>
                  <a:schemeClr val="tx1"/>
                </a:solidFill>
              </a:rPr>
            </a:br>
            <a:r>
              <a:rPr lang="en-US" altLang="en-US" sz="5300" dirty="0">
                <a:solidFill>
                  <a:schemeClr val="tx1"/>
                </a:solidFill>
              </a:rPr>
              <a:t/>
            </a:r>
            <a:br>
              <a:rPr lang="en-US" altLang="en-US" sz="5300" dirty="0">
                <a:solidFill>
                  <a:schemeClr val="tx1"/>
                </a:solidFill>
              </a:rPr>
            </a:br>
            <a:r>
              <a:rPr lang="en-US" altLang="en-US" sz="3600" b="1" dirty="0" smtClean="0">
                <a:solidFill>
                  <a:schemeClr val="tx1"/>
                </a:solidFill>
                <a:latin typeface="+mn-lt"/>
              </a:rPr>
              <a:t>No-Fault Coverage Explained</a:t>
            </a:r>
            <a:r>
              <a:rPr lang="en-US" altLang="en-US" sz="2700" b="1" dirty="0">
                <a:solidFill>
                  <a:schemeClr val="tx1"/>
                </a:solidFill>
              </a:rPr>
              <a:t/>
            </a:r>
            <a:br>
              <a:rPr lang="en-US" altLang="en-US" sz="2700" b="1" dirty="0">
                <a:solidFill>
                  <a:schemeClr val="tx1"/>
                </a:solidFill>
              </a:rPr>
            </a:br>
            <a:r>
              <a:rPr lang="en-US" altLang="en-US" sz="1800" dirty="0">
                <a:solidFill>
                  <a:schemeClr val="tx1"/>
                </a:solidFill>
              </a:rPr>
              <a:t/>
            </a:r>
            <a:br>
              <a:rPr lang="en-US" altLang="en-US" sz="1800" dirty="0">
                <a:solidFill>
                  <a:schemeClr val="tx1"/>
                </a:solidFill>
              </a:rPr>
            </a:br>
            <a:r>
              <a:rPr lang="en-US" altLang="en-US" sz="1800" dirty="0">
                <a:solidFill>
                  <a:schemeClr val="tx1"/>
                </a:solidFill>
                <a:latin typeface="+mn-lt"/>
              </a:rPr>
              <a:t/>
            </a:r>
            <a:br>
              <a:rPr lang="en-US" altLang="en-US" sz="1800" dirty="0">
                <a:solidFill>
                  <a:schemeClr val="tx1"/>
                </a:solidFill>
                <a:latin typeface="+mn-lt"/>
              </a:rPr>
            </a:br>
            <a:r>
              <a:rPr lang="en-US" altLang="en-US" sz="1800" dirty="0" smtClean="0">
                <a:solidFill>
                  <a:schemeClr val="tx1"/>
                </a:solidFill>
                <a:latin typeface="+mn-lt"/>
              </a:rPr>
              <a:t>Many </a:t>
            </a:r>
            <a:r>
              <a:rPr lang="en-US" altLang="en-US" sz="1800" dirty="0">
                <a:solidFill>
                  <a:schemeClr val="tx1"/>
                </a:solidFill>
                <a:latin typeface="+mn-lt"/>
              </a:rPr>
              <a:t>liability policies include a “medical expense” limit of anywhere from $1,000 - $5,000 per </a:t>
            </a:r>
            <a:r>
              <a:rPr lang="en-US" altLang="en-US" sz="1800" dirty="0" smtClean="0">
                <a:solidFill>
                  <a:schemeClr val="tx1"/>
                </a:solidFill>
                <a:latin typeface="+mn-lt"/>
              </a:rPr>
              <a:t>person.</a:t>
            </a:r>
            <a:br>
              <a:rPr lang="en-US" altLang="en-US" sz="1800" dirty="0" smtClean="0">
                <a:solidFill>
                  <a:schemeClr val="tx1"/>
                </a:solidFill>
                <a:latin typeface="+mn-lt"/>
              </a:rPr>
            </a:br>
            <a:r>
              <a:rPr lang="en-US" altLang="en-US" sz="1800" dirty="0" smtClean="0">
                <a:solidFill>
                  <a:schemeClr val="tx1"/>
                </a:solidFill>
                <a:latin typeface="+mn-lt"/>
              </a:rPr>
              <a:t/>
            </a:r>
            <a:br>
              <a:rPr lang="en-US" altLang="en-US" sz="1800" dirty="0" smtClean="0">
                <a:solidFill>
                  <a:schemeClr val="tx1"/>
                </a:solidFill>
                <a:latin typeface="+mn-lt"/>
              </a:rPr>
            </a:br>
            <a:r>
              <a:rPr lang="en-US" altLang="en-US" sz="1800" dirty="0" smtClean="0">
                <a:solidFill>
                  <a:schemeClr val="tx1"/>
                </a:solidFill>
                <a:latin typeface="+mn-lt"/>
              </a:rPr>
              <a:t>No-Fault </a:t>
            </a:r>
            <a:r>
              <a:rPr lang="en-US" altLang="en-US" sz="1800" dirty="0">
                <a:solidFill>
                  <a:schemeClr val="tx1"/>
                </a:solidFill>
                <a:latin typeface="+mn-lt"/>
              </a:rPr>
              <a:t>coverage means that regardless of who was at fault, it will pay for persons injured on the premises.</a:t>
            </a:r>
            <a:br>
              <a:rPr lang="en-US" altLang="en-US" sz="1800" dirty="0">
                <a:solidFill>
                  <a:schemeClr val="tx1"/>
                </a:solidFill>
                <a:latin typeface="+mn-lt"/>
              </a:rPr>
            </a:br>
            <a:r>
              <a:rPr lang="en-US" altLang="en-US" sz="1800" dirty="0" smtClean="0">
                <a:solidFill>
                  <a:schemeClr val="tx1"/>
                </a:solidFill>
                <a:latin typeface="+mn-lt"/>
              </a:rPr>
              <a:t/>
            </a:r>
            <a:br>
              <a:rPr lang="en-US" altLang="en-US" sz="1800" dirty="0" smtClean="0">
                <a:solidFill>
                  <a:schemeClr val="tx1"/>
                </a:solidFill>
                <a:latin typeface="+mn-lt"/>
              </a:rPr>
            </a:br>
            <a:r>
              <a:rPr lang="en-US" altLang="en-US" sz="1800" dirty="0" smtClean="0">
                <a:solidFill>
                  <a:schemeClr val="tx1"/>
                </a:solidFill>
                <a:latin typeface="+mn-lt"/>
              </a:rPr>
              <a:t>A </a:t>
            </a:r>
            <a:r>
              <a:rPr lang="en-US" altLang="en-US" sz="1800" dirty="0">
                <a:solidFill>
                  <a:schemeClr val="tx1"/>
                </a:solidFill>
                <a:latin typeface="+mn-lt"/>
              </a:rPr>
              <a:t>small dollar amount to an injured person may prevent a big lawsuit later on.</a:t>
            </a:r>
            <a:br>
              <a:rPr lang="en-US" altLang="en-US" sz="1800" dirty="0">
                <a:solidFill>
                  <a:schemeClr val="tx1"/>
                </a:solidFill>
                <a:latin typeface="+mn-lt"/>
              </a:rPr>
            </a:br>
            <a:r>
              <a:rPr lang="en-US" altLang="en-US" sz="1800" dirty="0" smtClean="0">
                <a:solidFill>
                  <a:schemeClr val="tx1"/>
                </a:solidFill>
                <a:latin typeface="+mn-lt"/>
              </a:rPr>
              <a:t/>
            </a:r>
            <a:br>
              <a:rPr lang="en-US" altLang="en-US" sz="1800" dirty="0" smtClean="0">
                <a:solidFill>
                  <a:schemeClr val="tx1"/>
                </a:solidFill>
                <a:latin typeface="+mn-lt"/>
              </a:rPr>
            </a:br>
            <a:r>
              <a:rPr lang="en-US" altLang="en-US" sz="1800" dirty="0" smtClean="0">
                <a:solidFill>
                  <a:schemeClr val="tx1"/>
                </a:solidFill>
                <a:latin typeface="+mn-lt"/>
              </a:rPr>
              <a:t>For </a:t>
            </a:r>
            <a:r>
              <a:rPr lang="en-US" altLang="en-US" sz="1800" dirty="0">
                <a:solidFill>
                  <a:schemeClr val="tx1"/>
                </a:solidFill>
                <a:latin typeface="+mn-lt"/>
              </a:rPr>
              <a:t>bowling and family entertainment centers, however, this can be a double-edged sword because small bumps and bruises can occur frequently at the lanes or in another entertainment arena.</a:t>
            </a:r>
            <a:br>
              <a:rPr lang="en-US" altLang="en-US" sz="1800" dirty="0">
                <a:solidFill>
                  <a:schemeClr val="tx1"/>
                </a:solidFill>
                <a:latin typeface="+mn-lt"/>
              </a:rPr>
            </a:br>
            <a:r>
              <a:rPr lang="en-US" altLang="en-US" sz="1800" dirty="0" smtClean="0">
                <a:solidFill>
                  <a:schemeClr val="tx1"/>
                </a:solidFill>
                <a:latin typeface="+mn-lt"/>
              </a:rPr>
              <a:t/>
            </a:r>
            <a:br>
              <a:rPr lang="en-US" altLang="en-US" sz="1800" dirty="0" smtClean="0">
                <a:solidFill>
                  <a:schemeClr val="tx1"/>
                </a:solidFill>
                <a:latin typeface="+mn-lt"/>
              </a:rPr>
            </a:br>
            <a:r>
              <a:rPr lang="en-US" altLang="en-US" sz="1800" dirty="0" smtClean="0">
                <a:solidFill>
                  <a:schemeClr val="tx1"/>
                </a:solidFill>
                <a:latin typeface="+mn-lt"/>
              </a:rPr>
              <a:t>These </a:t>
            </a:r>
            <a:r>
              <a:rPr lang="en-US" altLang="en-US" sz="1800" dirty="0">
                <a:solidFill>
                  <a:schemeClr val="tx1"/>
                </a:solidFill>
                <a:latin typeface="+mn-lt"/>
              </a:rPr>
              <a:t>amounts </a:t>
            </a:r>
            <a:r>
              <a:rPr lang="en-US" altLang="en-US" sz="1800" b="1" dirty="0">
                <a:solidFill>
                  <a:schemeClr val="tx1"/>
                </a:solidFill>
                <a:latin typeface="+mn-lt"/>
              </a:rPr>
              <a:t>do</a:t>
            </a:r>
            <a:r>
              <a:rPr lang="en-US" altLang="en-US" sz="1800" dirty="0">
                <a:solidFill>
                  <a:schemeClr val="tx1"/>
                </a:solidFill>
                <a:latin typeface="+mn-lt"/>
              </a:rPr>
              <a:t> count against the policies claims history for pricing purposes.</a:t>
            </a:r>
            <a:r>
              <a:rPr lang="en-US" altLang="en-US" sz="1800" dirty="0">
                <a:solidFill>
                  <a:schemeClr val="tx1"/>
                </a:solidFill>
              </a:rPr>
              <a:t/>
            </a:r>
            <a:br>
              <a:rPr lang="en-US" altLang="en-US" sz="1800" dirty="0">
                <a:solidFill>
                  <a:schemeClr val="tx1"/>
                </a:solidFill>
              </a:rPr>
            </a:br>
            <a:r>
              <a:rPr lang="en-US" altLang="en-US" sz="1800" dirty="0">
                <a:solidFill>
                  <a:schemeClr val="tx1"/>
                </a:solidFill>
              </a:rPr>
              <a:t/>
            </a:r>
            <a:br>
              <a:rPr lang="en-US" altLang="en-US" sz="1800" dirty="0">
                <a:solidFill>
                  <a:schemeClr val="tx1"/>
                </a:solidFill>
              </a:rPr>
            </a:br>
            <a:r>
              <a:rPr lang="en-US" altLang="en-US" sz="1800" dirty="0">
                <a:solidFill>
                  <a:schemeClr val="tx1"/>
                </a:solidFill>
              </a:rPr>
              <a:t/>
            </a:r>
            <a:br>
              <a:rPr lang="en-US" altLang="en-US" sz="1800" dirty="0">
                <a:solidFill>
                  <a:schemeClr val="tx1"/>
                </a:solidFill>
              </a:rPr>
            </a:br>
            <a:r>
              <a:rPr lang="en-US" altLang="en-US" sz="2000" dirty="0">
                <a:solidFill>
                  <a:schemeClr val="tx1"/>
                </a:solidFill>
                <a:latin typeface="+mn-lt"/>
              </a:rPr>
              <a:t/>
            </a:r>
            <a:br>
              <a:rPr lang="en-US" altLang="en-US" sz="2000" dirty="0">
                <a:solidFill>
                  <a:schemeClr val="tx1"/>
                </a:solidFill>
                <a:latin typeface="+mn-lt"/>
              </a:rPr>
            </a:br>
            <a:r>
              <a:rPr lang="en-US" altLang="en-US" sz="1800" dirty="0">
                <a:solidFill>
                  <a:schemeClr val="tx1"/>
                </a:solidFill>
              </a:rPr>
              <a:t/>
            </a:r>
            <a:br>
              <a:rPr lang="en-US" altLang="en-US" sz="1800" dirty="0">
                <a:solidFill>
                  <a:schemeClr val="tx1"/>
                </a:solidFill>
              </a:rPr>
            </a:br>
            <a:r>
              <a:rPr lang="en-US" altLang="en-US" sz="1800" dirty="0">
                <a:solidFill>
                  <a:schemeClr val="tx1"/>
                </a:solidFill>
              </a:rPr>
              <a:t/>
            </a:r>
            <a:br>
              <a:rPr lang="en-US" altLang="en-US" sz="1800" dirty="0">
                <a:solidFill>
                  <a:schemeClr val="tx1"/>
                </a:solidFill>
              </a:rPr>
            </a:br>
            <a:r>
              <a:rPr lang="en-US" altLang="en-US" sz="1800" dirty="0">
                <a:solidFill>
                  <a:schemeClr val="tx1"/>
                </a:solidFill>
              </a:rPr>
              <a:t/>
            </a:r>
            <a:br>
              <a:rPr lang="en-US" altLang="en-US" sz="1800" dirty="0">
                <a:solidFill>
                  <a:schemeClr val="tx1"/>
                </a:solidFill>
              </a:rPr>
            </a:br>
            <a:r>
              <a:rPr lang="en-US" altLang="en-US" sz="1600" dirty="0">
                <a:solidFill>
                  <a:srgbClr val="717075"/>
                </a:solidFill>
                <a:latin typeface="+mn-lt"/>
                <a:ea typeface="ＭＳ Ｐゴシック" pitchFamily="34" charset="-128"/>
              </a:rPr>
              <a:t/>
            </a:r>
            <a:br>
              <a:rPr lang="en-US" altLang="en-US" sz="1600" dirty="0">
                <a:solidFill>
                  <a:srgbClr val="717075"/>
                </a:solidFill>
                <a:latin typeface="+mn-lt"/>
                <a:ea typeface="ＭＳ Ｐゴシック" pitchFamily="34" charset="-128"/>
              </a:rPr>
            </a:br>
            <a:r>
              <a:rPr lang="en-US" altLang="en-US" sz="1600" dirty="0" smtClean="0">
                <a:solidFill>
                  <a:schemeClr val="tx1"/>
                </a:solidFill>
                <a:latin typeface="+mn-lt"/>
              </a:rPr>
              <a:t/>
            </a:r>
            <a:br>
              <a:rPr lang="en-US" altLang="en-US" sz="1600" dirty="0" smtClean="0">
                <a:solidFill>
                  <a:schemeClr val="tx1"/>
                </a:solidFill>
                <a:latin typeface="+mn-lt"/>
              </a:rPr>
            </a:br>
            <a:r>
              <a:rPr lang="en-US" sz="1600" dirty="0">
                <a:solidFill>
                  <a:srgbClr val="717075"/>
                </a:solidFill>
                <a:latin typeface="Arial" charset="0"/>
                <a:ea typeface="ＭＳ Ｐゴシック" charset="-128"/>
              </a:rPr>
              <a:t/>
            </a:r>
            <a:br>
              <a:rPr lang="en-US" sz="1600" dirty="0">
                <a:solidFill>
                  <a:srgbClr val="717075"/>
                </a:solidFill>
                <a:latin typeface="Arial" charset="0"/>
                <a:ea typeface="ＭＳ Ｐゴシック" charset="-128"/>
              </a:rPr>
            </a:br>
            <a:r>
              <a:rPr lang="en-US" altLang="en-US" sz="5300" dirty="0" smtClean="0">
                <a:solidFill>
                  <a:schemeClr val="tx1"/>
                </a:solidFill>
              </a:rPr>
              <a:t/>
            </a:r>
            <a:br>
              <a:rPr lang="en-US" altLang="en-US" sz="5300" dirty="0" smtClean="0">
                <a:solidFill>
                  <a:schemeClr val="tx1"/>
                </a:solidFill>
              </a:rPr>
            </a:br>
            <a:r>
              <a:rPr lang="en-US" altLang="en-US" sz="5300" dirty="0">
                <a:solidFill>
                  <a:schemeClr val="tx1"/>
                </a:solidFill>
              </a:rPr>
              <a:t/>
            </a:r>
            <a:br>
              <a:rPr lang="en-US" altLang="en-US" sz="5300" dirty="0">
                <a:solidFill>
                  <a:schemeClr val="tx1"/>
                </a:solidFill>
              </a:rPr>
            </a:br>
            <a:r>
              <a:rPr lang="en-US" altLang="en-US" sz="5300" dirty="0" smtClean="0">
                <a:solidFill>
                  <a:schemeClr val="tx1"/>
                </a:solidFill>
              </a:rPr>
              <a:t/>
            </a:r>
            <a:br>
              <a:rPr lang="en-US" altLang="en-US" sz="5300" dirty="0" smtClean="0">
                <a:solidFill>
                  <a:schemeClr val="tx1"/>
                </a:solidFill>
              </a:rPr>
            </a:br>
            <a:r>
              <a:rPr lang="en-US" altLang="en-US" sz="5300" dirty="0">
                <a:solidFill>
                  <a:schemeClr val="tx1"/>
                </a:solidFill>
              </a:rPr>
              <a:t/>
            </a:r>
            <a:br>
              <a:rPr lang="en-US" altLang="en-US" sz="5300" dirty="0">
                <a:solidFill>
                  <a:schemeClr val="tx1"/>
                </a:solidFill>
              </a:rPr>
            </a:br>
            <a:r>
              <a:rPr lang="en-US" altLang="en-US" sz="1200" dirty="0">
                <a:solidFill>
                  <a:schemeClr val="tx1"/>
                </a:solidFill>
              </a:rPr>
              <a:t/>
            </a:r>
            <a:br>
              <a:rPr lang="en-US" altLang="en-US" sz="1200" dirty="0">
                <a:solidFill>
                  <a:schemeClr val="tx1"/>
                </a:solidFill>
              </a:rPr>
            </a:br>
            <a:endParaRPr lang="en-US" sz="12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5562600"/>
            <a:ext cx="1190476" cy="1047619"/>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05600" y="5795896"/>
            <a:ext cx="2095500" cy="581025"/>
          </a:xfrm>
          <a:prstGeom prst="rect">
            <a:avLst/>
          </a:prstGeom>
        </p:spPr>
      </p:pic>
      <p:pic>
        <p:nvPicPr>
          <p:cNvPr id="6" name="Picture 6" descr="http://d3cnx4g7vdwmzl.cloudfront.net/Images/no-fault-insurance.jpg"/>
          <p:cNvPicPr>
            <a:picLocks noChangeAspect="1" noChangeArrowheads="1"/>
          </p:cNvPicPr>
          <p:nvPr/>
        </p:nvPicPr>
        <p:blipFill rotWithShape="1">
          <a:blip r:embed="rId4">
            <a:extLst>
              <a:ext uri="{28A0092B-C50C-407E-A947-70E740481C1C}">
                <a14:useLocalDpi xmlns:a14="http://schemas.microsoft.com/office/drawing/2010/main" val="0"/>
              </a:ext>
            </a:extLst>
          </a:blip>
          <a:srcRect t="15469" b="5064"/>
          <a:stretch/>
        </p:blipFill>
        <p:spPr bwMode="auto">
          <a:xfrm>
            <a:off x="2514600" y="5105400"/>
            <a:ext cx="3038475" cy="160468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954930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idx="1"/>
          </p:nvPr>
        </p:nvSpPr>
        <p:spPr>
          <a:xfrm>
            <a:off x="872067" y="1295400"/>
            <a:ext cx="7408333" cy="4830763"/>
          </a:xfrm>
        </p:spPr>
        <p:txBody>
          <a:bodyPr>
            <a:noAutofit/>
          </a:bodyPr>
          <a:lstStyle/>
          <a:p>
            <a:pPr>
              <a:spcBef>
                <a:spcPct val="0"/>
              </a:spcBef>
              <a:buSzTx/>
              <a:defRPr/>
            </a:pPr>
            <a:endParaRPr lang="en-US" altLang="en-US" dirty="0">
              <a:solidFill>
                <a:schemeClr val="tx1"/>
              </a:solidFill>
            </a:endParaRPr>
          </a:p>
          <a:p>
            <a:pPr marL="0" indent="0">
              <a:spcBef>
                <a:spcPct val="0"/>
              </a:spcBef>
              <a:buSzTx/>
              <a:buNone/>
              <a:defRPr/>
            </a:pPr>
            <a:endParaRPr lang="en-US" altLang="en-US" sz="1400" dirty="0">
              <a:solidFill>
                <a:schemeClr val="tx1"/>
              </a:solidFill>
            </a:endParaRPr>
          </a:p>
        </p:txBody>
      </p:sp>
      <p:sp>
        <p:nvSpPr>
          <p:cNvPr id="2" name="Title 1"/>
          <p:cNvSpPr>
            <a:spLocks noGrp="1"/>
          </p:cNvSpPr>
          <p:nvPr>
            <p:ph type="title"/>
          </p:nvPr>
        </p:nvSpPr>
        <p:spPr/>
        <p:txBody>
          <a:bodyPr>
            <a:normAutofit fontScale="90000"/>
          </a:bodyPr>
          <a:lstStyle/>
          <a:p>
            <a:pPr algn="l">
              <a:spcAft>
                <a:spcPts val="600"/>
              </a:spcAft>
            </a:pPr>
            <a:r>
              <a:rPr lang="en-US" altLang="en-US" sz="2200" dirty="0" smtClean="0">
                <a:solidFill>
                  <a:schemeClr val="tx1"/>
                </a:solidFill>
              </a:rPr>
              <a:t/>
            </a:r>
            <a:br>
              <a:rPr lang="en-US" altLang="en-US" sz="2200" dirty="0" smtClean="0">
                <a:solidFill>
                  <a:schemeClr val="tx1"/>
                </a:solidFill>
              </a:rPr>
            </a:br>
            <a:r>
              <a:rPr lang="en-US" altLang="en-US" sz="2200" dirty="0">
                <a:solidFill>
                  <a:schemeClr val="tx1"/>
                </a:solidFill>
              </a:rPr>
              <a:t/>
            </a:r>
            <a:br>
              <a:rPr lang="en-US" altLang="en-US" sz="2200" dirty="0">
                <a:solidFill>
                  <a:schemeClr val="tx1"/>
                </a:solidFill>
              </a:rPr>
            </a:br>
            <a:r>
              <a:rPr lang="en-US" altLang="en-US" sz="2200" dirty="0" smtClean="0">
                <a:solidFill>
                  <a:schemeClr val="tx1"/>
                </a:solidFill>
              </a:rPr>
              <a:t/>
            </a:r>
            <a:br>
              <a:rPr lang="en-US" altLang="en-US" sz="2200" dirty="0" smtClean="0">
                <a:solidFill>
                  <a:schemeClr val="tx1"/>
                </a:solidFill>
              </a:rPr>
            </a:br>
            <a:r>
              <a:rPr lang="en-US" altLang="en-US" sz="2200" dirty="0" smtClean="0">
                <a:solidFill>
                  <a:schemeClr val="tx1"/>
                </a:solidFill>
              </a:rPr>
              <a:t/>
            </a:r>
            <a:br>
              <a:rPr lang="en-US" altLang="en-US" sz="2200" dirty="0" smtClean="0">
                <a:solidFill>
                  <a:schemeClr val="tx1"/>
                </a:solidFill>
              </a:rPr>
            </a:br>
            <a:r>
              <a:rPr lang="en-US" altLang="en-US" sz="5300" dirty="0">
                <a:solidFill>
                  <a:schemeClr val="tx1"/>
                </a:solidFill>
              </a:rPr>
              <a:t/>
            </a:r>
            <a:br>
              <a:rPr lang="en-US" altLang="en-US" sz="5300" dirty="0">
                <a:solidFill>
                  <a:schemeClr val="tx1"/>
                </a:solidFill>
              </a:rPr>
            </a:br>
            <a:r>
              <a:rPr lang="en-US" altLang="en-US" sz="5300" dirty="0" smtClean="0">
                <a:solidFill>
                  <a:schemeClr val="tx1"/>
                </a:solidFill>
              </a:rPr>
              <a:t/>
            </a:r>
            <a:br>
              <a:rPr lang="en-US" altLang="en-US" sz="5300" dirty="0" smtClean="0">
                <a:solidFill>
                  <a:schemeClr val="tx1"/>
                </a:solidFill>
              </a:rPr>
            </a:br>
            <a:r>
              <a:rPr lang="en-US" altLang="en-US" sz="5300" dirty="0">
                <a:solidFill>
                  <a:schemeClr val="tx1"/>
                </a:solidFill>
              </a:rPr>
              <a:t/>
            </a:r>
            <a:br>
              <a:rPr lang="en-US" altLang="en-US" sz="5300" dirty="0">
                <a:solidFill>
                  <a:schemeClr val="tx1"/>
                </a:solidFill>
              </a:rPr>
            </a:br>
            <a:r>
              <a:rPr lang="en-US" altLang="en-US" sz="5300" dirty="0" smtClean="0">
                <a:solidFill>
                  <a:schemeClr val="tx1"/>
                </a:solidFill>
              </a:rPr>
              <a:t/>
            </a:r>
            <a:br>
              <a:rPr lang="en-US" altLang="en-US" sz="5300" dirty="0" smtClean="0">
                <a:solidFill>
                  <a:schemeClr val="tx1"/>
                </a:solidFill>
              </a:rPr>
            </a:br>
            <a:r>
              <a:rPr lang="en-US" altLang="en-US" sz="5300" dirty="0">
                <a:solidFill>
                  <a:schemeClr val="tx1"/>
                </a:solidFill>
              </a:rPr>
              <a:t/>
            </a:r>
            <a:br>
              <a:rPr lang="en-US" altLang="en-US" sz="5300" dirty="0">
                <a:solidFill>
                  <a:schemeClr val="tx1"/>
                </a:solidFill>
              </a:rPr>
            </a:br>
            <a:r>
              <a:rPr lang="en-US" altLang="en-US" sz="5300" dirty="0" smtClean="0">
                <a:solidFill>
                  <a:schemeClr val="tx1"/>
                </a:solidFill>
              </a:rPr>
              <a:t/>
            </a:r>
            <a:br>
              <a:rPr lang="en-US" altLang="en-US" sz="5300" dirty="0" smtClean="0">
                <a:solidFill>
                  <a:schemeClr val="tx1"/>
                </a:solidFill>
              </a:rPr>
            </a:br>
            <a:r>
              <a:rPr lang="en-US" altLang="en-US" sz="5300" dirty="0">
                <a:solidFill>
                  <a:schemeClr val="tx1"/>
                </a:solidFill>
              </a:rPr>
              <a:t/>
            </a:r>
            <a:br>
              <a:rPr lang="en-US" altLang="en-US" sz="5300" dirty="0">
                <a:solidFill>
                  <a:schemeClr val="tx1"/>
                </a:solidFill>
              </a:rPr>
            </a:br>
            <a:r>
              <a:rPr lang="en-US" altLang="en-US" sz="3600" b="1" dirty="0" smtClean="0">
                <a:solidFill>
                  <a:schemeClr val="tx1"/>
                </a:solidFill>
                <a:latin typeface="+mn-lt"/>
              </a:rPr>
              <a:t>Where are the claims coming from?</a:t>
            </a:r>
            <a:r>
              <a:rPr lang="en-US" altLang="en-US" sz="2700" b="1" dirty="0">
                <a:solidFill>
                  <a:schemeClr val="tx1"/>
                </a:solidFill>
              </a:rPr>
              <a:t/>
            </a:r>
            <a:br>
              <a:rPr lang="en-US" altLang="en-US" sz="2700" b="1" dirty="0">
                <a:solidFill>
                  <a:schemeClr val="tx1"/>
                </a:solidFill>
              </a:rPr>
            </a:br>
            <a:r>
              <a:rPr lang="en-US" altLang="en-US" sz="1800" dirty="0">
                <a:solidFill>
                  <a:schemeClr val="tx1"/>
                </a:solidFill>
              </a:rPr>
              <a:t/>
            </a:r>
            <a:br>
              <a:rPr lang="en-US" altLang="en-US" sz="1800" dirty="0">
                <a:solidFill>
                  <a:schemeClr val="tx1"/>
                </a:solidFill>
              </a:rPr>
            </a:br>
            <a:r>
              <a:rPr lang="en-US" altLang="en-US" sz="1800" dirty="0">
                <a:solidFill>
                  <a:schemeClr val="tx1"/>
                </a:solidFill>
                <a:latin typeface="+mn-lt"/>
              </a:rPr>
              <a:t/>
            </a:r>
            <a:br>
              <a:rPr lang="en-US" altLang="en-US" sz="1800" dirty="0">
                <a:solidFill>
                  <a:schemeClr val="tx1"/>
                </a:solidFill>
                <a:latin typeface="+mn-lt"/>
              </a:rPr>
            </a:br>
            <a:r>
              <a:rPr lang="en-US" altLang="en-US" sz="1800" dirty="0">
                <a:solidFill>
                  <a:schemeClr val="tx1"/>
                </a:solidFill>
              </a:rPr>
              <a:t/>
            </a:r>
            <a:br>
              <a:rPr lang="en-US" altLang="en-US" sz="1800" dirty="0">
                <a:solidFill>
                  <a:schemeClr val="tx1"/>
                </a:solidFill>
              </a:rPr>
            </a:br>
            <a:r>
              <a:rPr lang="en-US" altLang="en-US" sz="1800" dirty="0">
                <a:solidFill>
                  <a:schemeClr val="tx1"/>
                </a:solidFill>
              </a:rPr>
              <a:t/>
            </a:r>
            <a:br>
              <a:rPr lang="en-US" altLang="en-US" sz="1800" dirty="0">
                <a:solidFill>
                  <a:schemeClr val="tx1"/>
                </a:solidFill>
              </a:rPr>
            </a:br>
            <a:r>
              <a:rPr lang="en-US" altLang="en-US" sz="1800" dirty="0">
                <a:solidFill>
                  <a:schemeClr val="tx1"/>
                </a:solidFill>
              </a:rPr>
              <a:t/>
            </a:r>
            <a:br>
              <a:rPr lang="en-US" altLang="en-US" sz="1800" dirty="0">
                <a:solidFill>
                  <a:schemeClr val="tx1"/>
                </a:solidFill>
              </a:rPr>
            </a:br>
            <a:r>
              <a:rPr lang="en-US" altLang="en-US" sz="2000" dirty="0">
                <a:solidFill>
                  <a:schemeClr val="tx1"/>
                </a:solidFill>
                <a:latin typeface="+mn-lt"/>
              </a:rPr>
              <a:t/>
            </a:r>
            <a:br>
              <a:rPr lang="en-US" altLang="en-US" sz="2000" dirty="0">
                <a:solidFill>
                  <a:schemeClr val="tx1"/>
                </a:solidFill>
                <a:latin typeface="+mn-lt"/>
              </a:rPr>
            </a:br>
            <a:r>
              <a:rPr lang="en-US" altLang="en-US" sz="1800" dirty="0">
                <a:solidFill>
                  <a:schemeClr val="tx1"/>
                </a:solidFill>
              </a:rPr>
              <a:t/>
            </a:r>
            <a:br>
              <a:rPr lang="en-US" altLang="en-US" sz="1800" dirty="0">
                <a:solidFill>
                  <a:schemeClr val="tx1"/>
                </a:solidFill>
              </a:rPr>
            </a:br>
            <a:r>
              <a:rPr lang="en-US" altLang="en-US" sz="1800" dirty="0">
                <a:solidFill>
                  <a:schemeClr val="tx1"/>
                </a:solidFill>
              </a:rPr>
              <a:t/>
            </a:r>
            <a:br>
              <a:rPr lang="en-US" altLang="en-US" sz="1800" dirty="0">
                <a:solidFill>
                  <a:schemeClr val="tx1"/>
                </a:solidFill>
              </a:rPr>
            </a:br>
            <a:r>
              <a:rPr lang="en-US" altLang="en-US" sz="1800" dirty="0">
                <a:solidFill>
                  <a:schemeClr val="tx1"/>
                </a:solidFill>
              </a:rPr>
              <a:t/>
            </a:r>
            <a:br>
              <a:rPr lang="en-US" altLang="en-US" sz="1800" dirty="0">
                <a:solidFill>
                  <a:schemeClr val="tx1"/>
                </a:solidFill>
              </a:rPr>
            </a:br>
            <a:r>
              <a:rPr lang="en-US" altLang="en-US" sz="1600" dirty="0">
                <a:solidFill>
                  <a:srgbClr val="717075"/>
                </a:solidFill>
                <a:latin typeface="+mn-lt"/>
                <a:ea typeface="ＭＳ Ｐゴシック" pitchFamily="34" charset="-128"/>
              </a:rPr>
              <a:t/>
            </a:r>
            <a:br>
              <a:rPr lang="en-US" altLang="en-US" sz="1600" dirty="0">
                <a:solidFill>
                  <a:srgbClr val="717075"/>
                </a:solidFill>
                <a:latin typeface="+mn-lt"/>
                <a:ea typeface="ＭＳ Ｐゴシック" pitchFamily="34" charset="-128"/>
              </a:rPr>
            </a:br>
            <a:r>
              <a:rPr lang="en-US" altLang="en-US" sz="1600" dirty="0" smtClean="0">
                <a:solidFill>
                  <a:schemeClr val="tx1"/>
                </a:solidFill>
                <a:latin typeface="+mn-lt"/>
              </a:rPr>
              <a:t/>
            </a:r>
            <a:br>
              <a:rPr lang="en-US" altLang="en-US" sz="1600" dirty="0" smtClean="0">
                <a:solidFill>
                  <a:schemeClr val="tx1"/>
                </a:solidFill>
                <a:latin typeface="+mn-lt"/>
              </a:rPr>
            </a:br>
            <a:r>
              <a:rPr lang="en-US" sz="1600" dirty="0">
                <a:solidFill>
                  <a:srgbClr val="717075"/>
                </a:solidFill>
                <a:latin typeface="Arial" charset="0"/>
                <a:ea typeface="ＭＳ Ｐゴシック" charset="-128"/>
              </a:rPr>
              <a:t/>
            </a:r>
            <a:br>
              <a:rPr lang="en-US" sz="1600" dirty="0">
                <a:solidFill>
                  <a:srgbClr val="717075"/>
                </a:solidFill>
                <a:latin typeface="Arial" charset="0"/>
                <a:ea typeface="ＭＳ Ｐゴシック" charset="-128"/>
              </a:rPr>
            </a:br>
            <a:r>
              <a:rPr lang="en-US" altLang="en-US" sz="5300" dirty="0" smtClean="0">
                <a:solidFill>
                  <a:schemeClr val="tx1"/>
                </a:solidFill>
              </a:rPr>
              <a:t/>
            </a:r>
            <a:br>
              <a:rPr lang="en-US" altLang="en-US" sz="5300" dirty="0" smtClean="0">
                <a:solidFill>
                  <a:schemeClr val="tx1"/>
                </a:solidFill>
              </a:rPr>
            </a:br>
            <a:r>
              <a:rPr lang="en-US" altLang="en-US" sz="5300" dirty="0">
                <a:solidFill>
                  <a:schemeClr val="tx1"/>
                </a:solidFill>
              </a:rPr>
              <a:t/>
            </a:r>
            <a:br>
              <a:rPr lang="en-US" altLang="en-US" sz="5300" dirty="0">
                <a:solidFill>
                  <a:schemeClr val="tx1"/>
                </a:solidFill>
              </a:rPr>
            </a:br>
            <a:r>
              <a:rPr lang="en-US" altLang="en-US" sz="5300" dirty="0" smtClean="0">
                <a:solidFill>
                  <a:schemeClr val="tx1"/>
                </a:solidFill>
              </a:rPr>
              <a:t/>
            </a:r>
            <a:br>
              <a:rPr lang="en-US" altLang="en-US" sz="5300" dirty="0" smtClean="0">
                <a:solidFill>
                  <a:schemeClr val="tx1"/>
                </a:solidFill>
              </a:rPr>
            </a:br>
            <a:r>
              <a:rPr lang="en-US" altLang="en-US" sz="5300" dirty="0">
                <a:solidFill>
                  <a:schemeClr val="tx1"/>
                </a:solidFill>
              </a:rPr>
              <a:t/>
            </a:r>
            <a:br>
              <a:rPr lang="en-US" altLang="en-US" sz="5300" dirty="0">
                <a:solidFill>
                  <a:schemeClr val="tx1"/>
                </a:solidFill>
              </a:rPr>
            </a:br>
            <a:r>
              <a:rPr lang="en-US" altLang="en-US" sz="1200" dirty="0">
                <a:solidFill>
                  <a:schemeClr val="tx1"/>
                </a:solidFill>
              </a:rPr>
              <a:t/>
            </a:r>
            <a:br>
              <a:rPr lang="en-US" altLang="en-US" sz="1200" dirty="0">
                <a:solidFill>
                  <a:schemeClr val="tx1"/>
                </a:solidFill>
              </a:rPr>
            </a:br>
            <a:endParaRPr lang="en-US" sz="12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5562600"/>
            <a:ext cx="1190476" cy="1047619"/>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05600" y="5795896"/>
            <a:ext cx="2095500" cy="581025"/>
          </a:xfrm>
          <a:prstGeom prst="rect">
            <a:avLst/>
          </a:prstGeom>
        </p:spPr>
      </p:pic>
      <p:graphicFrame>
        <p:nvGraphicFramePr>
          <p:cNvPr id="7" name="Table 6"/>
          <p:cNvGraphicFramePr>
            <a:graphicFrameLocks noGrp="1"/>
          </p:cNvGraphicFramePr>
          <p:nvPr>
            <p:extLst>
              <p:ext uri="{D42A27DB-BD31-4B8C-83A1-F6EECF244321}">
                <p14:modId xmlns:p14="http://schemas.microsoft.com/office/powerpoint/2010/main" val="2155075655"/>
              </p:ext>
            </p:extLst>
          </p:nvPr>
        </p:nvGraphicFramePr>
        <p:xfrm>
          <a:off x="1752600" y="2362200"/>
          <a:ext cx="5410200" cy="2803637"/>
        </p:xfrm>
        <a:graphic>
          <a:graphicData uri="http://schemas.openxmlformats.org/drawingml/2006/table">
            <a:tbl>
              <a:tblPr firstRow="1" firstCol="1" bandRow="1">
                <a:tableStyleId>{5C22544A-7EE6-4342-B048-85BDC9FD1C3A}</a:tableStyleId>
              </a:tblPr>
              <a:tblGrid>
                <a:gridCol w="609716"/>
                <a:gridCol w="4800484"/>
              </a:tblGrid>
              <a:tr h="45983">
                <a:tc>
                  <a:txBody>
                    <a:bodyPr/>
                    <a:lstStyle/>
                    <a:p>
                      <a:pPr marL="0" marR="0">
                        <a:spcBef>
                          <a:spcPts val="0"/>
                        </a:spcBef>
                        <a:spcAft>
                          <a:spcPts val="0"/>
                        </a:spcAft>
                      </a:pPr>
                      <a:r>
                        <a:rPr lang="en-US" sz="1000" dirty="0" smtClean="0">
                          <a:effectLst/>
                        </a:rPr>
                        <a:t>8</a:t>
                      </a:r>
                      <a:endParaRPr lang="en-US" sz="1100" dirty="0">
                        <a:effectLst/>
                        <a:latin typeface="Calibri"/>
                        <a:ea typeface="Calibri"/>
                        <a:cs typeface="Times New Roman"/>
                      </a:endParaRPr>
                    </a:p>
                  </a:txBody>
                  <a:tcPr marL="68580" marR="68580" marT="0" marB="0" anchor="b"/>
                </a:tc>
                <a:tc>
                  <a:txBody>
                    <a:bodyPr/>
                    <a:lstStyle/>
                    <a:p>
                      <a:pPr marL="0" marR="0">
                        <a:spcBef>
                          <a:spcPts val="0"/>
                        </a:spcBef>
                        <a:spcAft>
                          <a:spcPts val="0"/>
                        </a:spcAft>
                      </a:pPr>
                      <a:r>
                        <a:rPr lang="en-US" sz="1000" dirty="0" smtClean="0">
                          <a:effectLst/>
                        </a:rPr>
                        <a:t>Building </a:t>
                      </a:r>
                      <a:endParaRPr lang="en-US" sz="1100" dirty="0">
                        <a:effectLst/>
                        <a:latin typeface="Calibri"/>
                        <a:ea typeface="Calibri"/>
                        <a:cs typeface="Times New Roman"/>
                      </a:endParaRPr>
                    </a:p>
                  </a:txBody>
                  <a:tcPr marL="68580" marR="68580" marT="0" marB="0" anchor="b"/>
                </a:tc>
              </a:tr>
              <a:tr h="274583">
                <a:tc>
                  <a:txBody>
                    <a:bodyPr/>
                    <a:lstStyle/>
                    <a:p>
                      <a:pPr marL="0" marR="0">
                        <a:spcBef>
                          <a:spcPts val="0"/>
                        </a:spcBef>
                        <a:spcAft>
                          <a:spcPts val="0"/>
                        </a:spcAft>
                      </a:pPr>
                      <a:r>
                        <a:rPr lang="en-US" sz="1000" dirty="0" smtClean="0">
                          <a:effectLst/>
                        </a:rPr>
                        <a:t>1</a:t>
                      </a:r>
                      <a:endParaRPr lang="en-US" sz="1100" dirty="0">
                        <a:effectLst/>
                        <a:latin typeface="Calibri"/>
                        <a:ea typeface="Calibri"/>
                        <a:cs typeface="Times New Roman"/>
                      </a:endParaRPr>
                    </a:p>
                  </a:txBody>
                  <a:tcPr marL="68580" marR="68580" marT="0" marB="0" anchor="b"/>
                </a:tc>
                <a:tc>
                  <a:txBody>
                    <a:bodyPr/>
                    <a:lstStyle/>
                    <a:p>
                      <a:pPr marL="0" marR="0">
                        <a:spcBef>
                          <a:spcPts val="0"/>
                        </a:spcBef>
                        <a:spcAft>
                          <a:spcPts val="0"/>
                        </a:spcAft>
                      </a:pPr>
                      <a:r>
                        <a:rPr lang="en-US" sz="1000" dirty="0" smtClean="0">
                          <a:effectLst/>
                        </a:rPr>
                        <a:t>Business</a:t>
                      </a:r>
                      <a:r>
                        <a:rPr lang="en-US" sz="1000" baseline="0" dirty="0" smtClean="0">
                          <a:effectLst/>
                        </a:rPr>
                        <a:t> Income</a:t>
                      </a:r>
                      <a:endParaRPr lang="en-US" sz="1100" dirty="0">
                        <a:effectLst/>
                        <a:latin typeface="Calibri"/>
                        <a:ea typeface="Calibri"/>
                        <a:cs typeface="Times New Roman"/>
                      </a:endParaRPr>
                    </a:p>
                  </a:txBody>
                  <a:tcPr marL="68580" marR="68580" marT="0" marB="0" anchor="b"/>
                </a:tc>
              </a:tr>
              <a:tr h="274583">
                <a:tc>
                  <a:txBody>
                    <a:bodyPr/>
                    <a:lstStyle/>
                    <a:p>
                      <a:pPr marL="0" marR="0">
                        <a:spcBef>
                          <a:spcPts val="0"/>
                        </a:spcBef>
                        <a:spcAft>
                          <a:spcPts val="0"/>
                        </a:spcAft>
                      </a:pPr>
                      <a:r>
                        <a:rPr lang="en-US" sz="1000" dirty="0" smtClean="0">
                          <a:effectLst/>
                          <a:latin typeface="+mn-lt"/>
                          <a:ea typeface="+mn-ea"/>
                          <a:cs typeface="+mn-cs"/>
                        </a:rPr>
                        <a:t>7</a:t>
                      </a:r>
                      <a:endParaRPr lang="en-US" sz="1100" dirty="0">
                        <a:effectLst/>
                        <a:latin typeface="Calibri"/>
                        <a:ea typeface="Calibri"/>
                        <a:cs typeface="Times New Roman"/>
                      </a:endParaRPr>
                    </a:p>
                  </a:txBody>
                  <a:tcPr marL="68580" marR="68580" marT="0" marB="0" anchor="b"/>
                </a:tc>
                <a:tc>
                  <a:txBody>
                    <a:bodyPr/>
                    <a:lstStyle/>
                    <a:p>
                      <a:pPr marL="0" marR="0">
                        <a:spcBef>
                          <a:spcPts val="0"/>
                        </a:spcBef>
                        <a:spcAft>
                          <a:spcPts val="0"/>
                        </a:spcAft>
                      </a:pPr>
                      <a:r>
                        <a:rPr lang="en-US" sz="1000" dirty="0" smtClean="0">
                          <a:effectLst/>
                        </a:rPr>
                        <a:t>Business Personal Property </a:t>
                      </a:r>
                      <a:endParaRPr lang="en-US" sz="1100" dirty="0">
                        <a:effectLst/>
                        <a:latin typeface="Calibri"/>
                        <a:ea typeface="Calibri"/>
                        <a:cs typeface="Times New Roman"/>
                      </a:endParaRPr>
                    </a:p>
                  </a:txBody>
                  <a:tcPr marL="68580" marR="68580" marT="0" marB="0" anchor="b"/>
                </a:tc>
              </a:tr>
              <a:tr h="274583">
                <a:tc>
                  <a:txBody>
                    <a:bodyPr/>
                    <a:lstStyle/>
                    <a:p>
                      <a:pPr marL="0" marR="0">
                        <a:spcBef>
                          <a:spcPts val="0"/>
                        </a:spcBef>
                        <a:spcAft>
                          <a:spcPts val="0"/>
                        </a:spcAft>
                      </a:pPr>
                      <a:r>
                        <a:rPr lang="en-US" sz="1000" dirty="0" smtClean="0">
                          <a:effectLst/>
                        </a:rPr>
                        <a:t>2</a:t>
                      </a:r>
                      <a:endParaRPr lang="en-US" sz="1100" dirty="0">
                        <a:effectLst/>
                        <a:latin typeface="Calibri"/>
                        <a:ea typeface="Calibri"/>
                        <a:cs typeface="Times New Roman"/>
                      </a:endParaRPr>
                    </a:p>
                  </a:txBody>
                  <a:tcPr marL="68580" marR="68580" marT="0" marB="0" anchor="b"/>
                </a:tc>
                <a:tc>
                  <a:txBody>
                    <a:bodyPr/>
                    <a:lstStyle/>
                    <a:p>
                      <a:pPr marL="0" marR="0">
                        <a:spcBef>
                          <a:spcPts val="0"/>
                        </a:spcBef>
                        <a:spcAft>
                          <a:spcPts val="0"/>
                        </a:spcAft>
                      </a:pPr>
                      <a:r>
                        <a:rPr lang="en-US" sz="1000" dirty="0" smtClean="0">
                          <a:effectLst/>
                        </a:rPr>
                        <a:t>Electrical or Power Surge</a:t>
                      </a:r>
                      <a:endParaRPr lang="en-US" sz="1100" dirty="0">
                        <a:effectLst/>
                        <a:latin typeface="Calibri"/>
                        <a:ea typeface="Calibri"/>
                        <a:cs typeface="Times New Roman"/>
                      </a:endParaRPr>
                    </a:p>
                  </a:txBody>
                  <a:tcPr marL="68580" marR="68580" marT="0" marB="0" anchor="b"/>
                </a:tc>
              </a:tr>
              <a:tr h="274583">
                <a:tc>
                  <a:txBody>
                    <a:bodyPr/>
                    <a:lstStyle/>
                    <a:p>
                      <a:pPr marL="0" marR="0">
                        <a:spcBef>
                          <a:spcPts val="0"/>
                        </a:spcBef>
                        <a:spcAft>
                          <a:spcPts val="0"/>
                        </a:spcAft>
                      </a:pPr>
                      <a:r>
                        <a:rPr lang="en-US" sz="1000" dirty="0" smtClean="0">
                          <a:effectLst/>
                        </a:rPr>
                        <a:t>1</a:t>
                      </a:r>
                      <a:endParaRPr lang="en-US" sz="1100" dirty="0">
                        <a:effectLst/>
                        <a:latin typeface="Calibri"/>
                        <a:ea typeface="Calibri"/>
                        <a:cs typeface="Times New Roman"/>
                      </a:endParaRPr>
                    </a:p>
                  </a:txBody>
                  <a:tcPr marL="68580" marR="68580" marT="0" marB="0" anchor="b"/>
                </a:tc>
                <a:tc>
                  <a:txBody>
                    <a:bodyPr/>
                    <a:lstStyle/>
                    <a:p>
                      <a:pPr marL="0" marR="0">
                        <a:spcBef>
                          <a:spcPts val="0"/>
                        </a:spcBef>
                        <a:spcAft>
                          <a:spcPts val="0"/>
                        </a:spcAft>
                      </a:pPr>
                      <a:r>
                        <a:rPr lang="en-US" sz="1000" dirty="0" smtClean="0">
                          <a:effectLst/>
                        </a:rPr>
                        <a:t>Freezing Ice</a:t>
                      </a:r>
                      <a:endParaRPr lang="en-US" sz="1100" dirty="0">
                        <a:effectLst/>
                        <a:latin typeface="Calibri"/>
                        <a:ea typeface="Calibri"/>
                        <a:cs typeface="Times New Roman"/>
                      </a:endParaRPr>
                    </a:p>
                  </a:txBody>
                  <a:tcPr marL="68580" marR="68580" marT="0" marB="0" anchor="b"/>
                </a:tc>
              </a:tr>
              <a:tr h="274583">
                <a:tc>
                  <a:txBody>
                    <a:bodyPr/>
                    <a:lstStyle/>
                    <a:p>
                      <a:pPr marL="0" marR="0">
                        <a:spcBef>
                          <a:spcPts val="0"/>
                        </a:spcBef>
                        <a:spcAft>
                          <a:spcPts val="0"/>
                        </a:spcAft>
                      </a:pPr>
                      <a:r>
                        <a:rPr lang="en-US" sz="1000" dirty="0" smtClean="0">
                          <a:effectLst/>
                        </a:rPr>
                        <a:t>5</a:t>
                      </a:r>
                      <a:endParaRPr lang="en-US" sz="1100" dirty="0">
                        <a:effectLst/>
                        <a:latin typeface="Calibri"/>
                        <a:ea typeface="Calibri"/>
                        <a:cs typeface="Times New Roman"/>
                      </a:endParaRPr>
                    </a:p>
                  </a:txBody>
                  <a:tcPr marL="68580" marR="68580" marT="0" marB="0" anchor="b"/>
                </a:tc>
                <a:tc>
                  <a:txBody>
                    <a:bodyPr/>
                    <a:lstStyle/>
                    <a:p>
                      <a:pPr marL="0" marR="0">
                        <a:spcBef>
                          <a:spcPts val="0"/>
                        </a:spcBef>
                        <a:spcAft>
                          <a:spcPts val="0"/>
                        </a:spcAft>
                      </a:pPr>
                      <a:r>
                        <a:rPr lang="en-US" sz="1000" dirty="0" smtClean="0">
                          <a:effectLst/>
                        </a:rPr>
                        <a:t>Money/Cash</a:t>
                      </a:r>
                      <a:endParaRPr lang="en-US" sz="1100" dirty="0">
                        <a:effectLst/>
                        <a:latin typeface="Calibri"/>
                        <a:ea typeface="Calibri"/>
                        <a:cs typeface="Times New Roman"/>
                      </a:endParaRPr>
                    </a:p>
                  </a:txBody>
                  <a:tcPr marL="68580" marR="68580" marT="0" marB="0" anchor="b"/>
                </a:tc>
              </a:tr>
              <a:tr h="27458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000" dirty="0" smtClean="0">
                        <a:effectLst/>
                        <a:latin typeface="Calibri"/>
                        <a:ea typeface="Calibri"/>
                        <a:cs typeface="Times New Roman"/>
                      </a:endParaRPr>
                    </a:p>
                    <a:p>
                      <a:pPr marL="0" marR="0">
                        <a:spcBef>
                          <a:spcPts val="0"/>
                        </a:spcBef>
                        <a:spcAft>
                          <a:spcPts val="0"/>
                        </a:spcAft>
                      </a:pPr>
                      <a:r>
                        <a:rPr lang="en-US" sz="1000" dirty="0" smtClean="0">
                          <a:effectLst/>
                          <a:latin typeface="+mn-lt"/>
                          <a:ea typeface="+mn-ea"/>
                          <a:cs typeface="+mn-cs"/>
                        </a:rPr>
                        <a:t>1</a:t>
                      </a:r>
                      <a:endParaRPr lang="en-US" sz="1100" dirty="0">
                        <a:effectLst/>
                        <a:latin typeface="Calibri"/>
                        <a:ea typeface="Calibri"/>
                        <a:cs typeface="Times New Roman"/>
                      </a:endParaRPr>
                    </a:p>
                  </a:txBody>
                  <a:tcPr marL="68580" marR="68580" marT="0" marB="0" anchor="b"/>
                </a:tc>
                <a:tc>
                  <a:txBody>
                    <a:bodyPr/>
                    <a:lstStyle/>
                    <a:p>
                      <a:pPr marL="0" marR="0">
                        <a:spcBef>
                          <a:spcPts val="0"/>
                        </a:spcBef>
                        <a:spcAft>
                          <a:spcPts val="0"/>
                        </a:spcAft>
                      </a:pPr>
                      <a:r>
                        <a:rPr lang="en-US" sz="1000" dirty="0" smtClean="0">
                          <a:effectLst/>
                        </a:rPr>
                        <a:t>Mysterious</a:t>
                      </a:r>
                      <a:r>
                        <a:rPr lang="en-US" sz="1000" baseline="0" dirty="0" smtClean="0">
                          <a:effectLst/>
                        </a:rPr>
                        <a:t> Disappearance </a:t>
                      </a:r>
                      <a:endParaRPr lang="en-US" sz="1100" dirty="0">
                        <a:effectLst/>
                        <a:latin typeface="Calibri"/>
                        <a:ea typeface="Calibri"/>
                        <a:cs typeface="Times New Roman"/>
                      </a:endParaRPr>
                    </a:p>
                  </a:txBody>
                  <a:tcPr marL="68580" marR="68580" marT="0" marB="0" anchor="b"/>
                </a:tc>
              </a:tr>
              <a:tr h="274583">
                <a:tc>
                  <a:txBody>
                    <a:bodyPr/>
                    <a:lstStyle/>
                    <a:p>
                      <a:pPr marL="0" marR="0">
                        <a:spcBef>
                          <a:spcPts val="0"/>
                        </a:spcBef>
                        <a:spcAft>
                          <a:spcPts val="0"/>
                        </a:spcAft>
                      </a:pPr>
                      <a:r>
                        <a:rPr lang="en-US" sz="1000" dirty="0" smtClean="0">
                          <a:effectLst/>
                          <a:latin typeface="+mn-lt"/>
                          <a:ea typeface="+mn-ea"/>
                          <a:cs typeface="+mn-cs"/>
                        </a:rPr>
                        <a:t>6</a:t>
                      </a:r>
                      <a:endParaRPr lang="en-US" sz="1100" dirty="0">
                        <a:effectLst/>
                        <a:latin typeface="Calibri"/>
                        <a:ea typeface="Calibri"/>
                        <a:cs typeface="Times New Roman"/>
                      </a:endParaRPr>
                    </a:p>
                  </a:txBody>
                  <a:tcPr marL="68580" marR="68580" marT="0" marB="0" anchor="b"/>
                </a:tc>
                <a:tc>
                  <a:txBody>
                    <a:bodyPr/>
                    <a:lstStyle/>
                    <a:p>
                      <a:pPr marL="0" marR="0">
                        <a:spcBef>
                          <a:spcPts val="0"/>
                        </a:spcBef>
                        <a:spcAft>
                          <a:spcPts val="0"/>
                        </a:spcAft>
                      </a:pPr>
                      <a:r>
                        <a:rPr lang="en-US" sz="1000" dirty="0" smtClean="0">
                          <a:effectLst/>
                        </a:rPr>
                        <a:t>Property</a:t>
                      </a:r>
                      <a:endParaRPr lang="en-US" sz="1100" dirty="0">
                        <a:effectLst/>
                        <a:latin typeface="Calibri"/>
                        <a:ea typeface="Calibri"/>
                        <a:cs typeface="Times New Roman"/>
                      </a:endParaRPr>
                    </a:p>
                  </a:txBody>
                  <a:tcPr marL="68580" marR="68580" marT="0" marB="0" anchor="b"/>
                </a:tc>
              </a:tr>
              <a:tr h="274583">
                <a:tc>
                  <a:txBody>
                    <a:bodyPr/>
                    <a:lstStyle/>
                    <a:p>
                      <a:pPr marL="0" marR="0">
                        <a:spcBef>
                          <a:spcPts val="0"/>
                        </a:spcBef>
                        <a:spcAft>
                          <a:spcPts val="0"/>
                        </a:spcAft>
                      </a:pPr>
                      <a:r>
                        <a:rPr lang="en-US" sz="1000" dirty="0" smtClean="0">
                          <a:effectLst/>
                        </a:rPr>
                        <a:t>2</a:t>
                      </a:r>
                      <a:endParaRPr lang="en-US" sz="1100" dirty="0">
                        <a:effectLst/>
                        <a:latin typeface="Calibri"/>
                        <a:ea typeface="Calibri"/>
                        <a:cs typeface="Times New Roman"/>
                      </a:endParaRPr>
                    </a:p>
                  </a:txBody>
                  <a:tcPr marL="68580" marR="68580" marT="0" marB="0" anchor="b"/>
                </a:tc>
                <a:tc>
                  <a:txBody>
                    <a:bodyPr/>
                    <a:lstStyle/>
                    <a:p>
                      <a:pPr marL="0" marR="0">
                        <a:spcBef>
                          <a:spcPts val="0"/>
                        </a:spcBef>
                        <a:spcAft>
                          <a:spcPts val="0"/>
                        </a:spcAft>
                      </a:pPr>
                      <a:r>
                        <a:rPr lang="en-US" sz="1000" dirty="0" smtClean="0">
                          <a:effectLst/>
                          <a:latin typeface="+mn-lt"/>
                          <a:ea typeface="+mn-ea"/>
                          <a:cs typeface="+mn-cs"/>
                        </a:rPr>
                        <a:t>Sewer</a:t>
                      </a:r>
                      <a:r>
                        <a:rPr lang="en-US" sz="1000" baseline="0" dirty="0" smtClean="0">
                          <a:effectLst/>
                          <a:latin typeface="+mn-lt"/>
                          <a:ea typeface="+mn-ea"/>
                          <a:cs typeface="+mn-cs"/>
                        </a:rPr>
                        <a:t> or Sewage </a:t>
                      </a:r>
                      <a:endParaRPr lang="en-US" sz="1100" dirty="0">
                        <a:effectLst/>
                        <a:latin typeface="Calibri"/>
                        <a:ea typeface="Calibri"/>
                        <a:cs typeface="Times New Roman"/>
                      </a:endParaRPr>
                    </a:p>
                  </a:txBody>
                  <a:tcPr marL="68580" marR="68580" marT="0" marB="0" anchor="b"/>
                </a:tc>
              </a:tr>
              <a:tr h="212178">
                <a:tc>
                  <a:txBody>
                    <a:bodyPr/>
                    <a:lstStyle/>
                    <a:p>
                      <a:pPr marL="0" marR="0">
                        <a:spcBef>
                          <a:spcPts val="0"/>
                        </a:spcBef>
                        <a:spcAft>
                          <a:spcPts val="0"/>
                        </a:spcAft>
                      </a:pPr>
                      <a:r>
                        <a:rPr lang="en-US" sz="1000" dirty="0" smtClean="0">
                          <a:effectLst/>
                        </a:rPr>
                        <a:t>4</a:t>
                      </a:r>
                      <a:endParaRPr lang="en-US" sz="1100" dirty="0">
                        <a:effectLst/>
                        <a:latin typeface="Calibri"/>
                        <a:ea typeface="Calibri"/>
                        <a:cs typeface="Times New Roman"/>
                      </a:endParaRPr>
                    </a:p>
                  </a:txBody>
                  <a:tcPr marL="68580" marR="68580" marT="0" marB="0" anchor="b"/>
                </a:tc>
                <a:tc>
                  <a:txBody>
                    <a:bodyPr/>
                    <a:lstStyle/>
                    <a:p>
                      <a:pPr marL="0" marR="0">
                        <a:spcBef>
                          <a:spcPts val="0"/>
                        </a:spcBef>
                        <a:spcAft>
                          <a:spcPts val="0"/>
                        </a:spcAft>
                      </a:pPr>
                      <a:r>
                        <a:rPr lang="en-US" sz="1000" dirty="0" smtClean="0">
                          <a:effectLst/>
                        </a:rPr>
                        <a:t>Theft on Premises</a:t>
                      </a:r>
                      <a:endParaRPr lang="en-US" sz="1100" dirty="0">
                        <a:effectLst/>
                        <a:latin typeface="Calibri"/>
                        <a:ea typeface="Calibri"/>
                        <a:cs typeface="Times New Roman"/>
                      </a:endParaRPr>
                    </a:p>
                  </a:txBody>
                  <a:tcPr marL="68580" marR="68580" marT="0" marB="0" anchor="b"/>
                </a:tc>
              </a:tr>
              <a:tr h="212178">
                <a:tc>
                  <a:txBody>
                    <a:bodyPr/>
                    <a:lstStyle/>
                    <a:p>
                      <a:pPr marL="0" marR="0">
                        <a:spcBef>
                          <a:spcPts val="0"/>
                        </a:spcBef>
                        <a:spcAft>
                          <a:spcPts val="0"/>
                        </a:spcAft>
                      </a:pPr>
                      <a:r>
                        <a:rPr lang="en-US" sz="1100" dirty="0" smtClean="0">
                          <a:effectLst/>
                          <a:latin typeface="Calibri"/>
                          <a:ea typeface="Calibri"/>
                          <a:cs typeface="Times New Roman"/>
                        </a:rPr>
                        <a:t>5</a:t>
                      </a:r>
                      <a:endParaRPr lang="en-US" sz="1100" dirty="0">
                        <a:effectLst/>
                        <a:latin typeface="Calibri"/>
                        <a:ea typeface="Calibri"/>
                        <a:cs typeface="Times New Roman"/>
                      </a:endParaRPr>
                    </a:p>
                  </a:txBody>
                  <a:tcPr marL="68580" marR="68580" marT="0" marB="0" anchor="b"/>
                </a:tc>
                <a:tc>
                  <a:txBody>
                    <a:bodyPr/>
                    <a:lstStyle/>
                    <a:p>
                      <a:pPr marL="0" marR="0">
                        <a:spcBef>
                          <a:spcPts val="0"/>
                        </a:spcBef>
                        <a:spcAft>
                          <a:spcPts val="0"/>
                        </a:spcAft>
                      </a:pPr>
                      <a:r>
                        <a:rPr lang="en-US" sz="1100" dirty="0" smtClean="0">
                          <a:effectLst/>
                          <a:latin typeface="Calibri"/>
                          <a:ea typeface="Calibri"/>
                          <a:cs typeface="Times New Roman"/>
                        </a:rPr>
                        <a:t>Water</a:t>
                      </a:r>
                      <a:r>
                        <a:rPr lang="en-US" sz="1100" baseline="0" dirty="0" smtClean="0">
                          <a:effectLst/>
                          <a:latin typeface="Calibri"/>
                          <a:ea typeface="Calibri"/>
                          <a:cs typeface="Times New Roman"/>
                        </a:rPr>
                        <a:t>- Other</a:t>
                      </a:r>
                      <a:endParaRPr lang="en-US" sz="1100" dirty="0">
                        <a:effectLst/>
                        <a:latin typeface="Calibri"/>
                        <a:ea typeface="Calibri"/>
                        <a:cs typeface="Times New Roman"/>
                      </a:endParaRPr>
                    </a:p>
                  </a:txBody>
                  <a:tcPr marL="68580" marR="68580" marT="0" marB="0" anchor="b"/>
                </a:tc>
              </a:tr>
            </a:tbl>
          </a:graphicData>
        </a:graphic>
      </p:graphicFrame>
    </p:spTree>
    <p:extLst>
      <p:ext uri="{BB962C8B-B14F-4D97-AF65-F5344CB8AC3E}">
        <p14:creationId xmlns:p14="http://schemas.microsoft.com/office/powerpoint/2010/main" val="291880607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idx="1"/>
          </p:nvPr>
        </p:nvSpPr>
        <p:spPr>
          <a:xfrm>
            <a:off x="872067" y="1295400"/>
            <a:ext cx="7408333" cy="4830763"/>
          </a:xfrm>
        </p:spPr>
        <p:txBody>
          <a:bodyPr>
            <a:noAutofit/>
          </a:bodyPr>
          <a:lstStyle/>
          <a:p>
            <a:pPr>
              <a:spcBef>
                <a:spcPct val="0"/>
              </a:spcBef>
              <a:buSzTx/>
              <a:defRPr/>
            </a:pPr>
            <a:endParaRPr lang="en-US" altLang="en-US" dirty="0">
              <a:solidFill>
                <a:schemeClr val="tx1"/>
              </a:solidFill>
            </a:endParaRPr>
          </a:p>
          <a:p>
            <a:pPr marL="0" indent="0">
              <a:spcBef>
                <a:spcPct val="0"/>
              </a:spcBef>
              <a:buSzTx/>
              <a:buNone/>
              <a:defRPr/>
            </a:pPr>
            <a:endParaRPr lang="en-US" altLang="en-US" sz="1400" dirty="0">
              <a:solidFill>
                <a:schemeClr val="tx1"/>
              </a:solidFill>
            </a:endParaRPr>
          </a:p>
        </p:txBody>
      </p:sp>
      <p:sp>
        <p:nvSpPr>
          <p:cNvPr id="2" name="Title 1"/>
          <p:cNvSpPr>
            <a:spLocks noGrp="1"/>
          </p:cNvSpPr>
          <p:nvPr>
            <p:ph type="title"/>
          </p:nvPr>
        </p:nvSpPr>
        <p:spPr/>
        <p:txBody>
          <a:bodyPr>
            <a:normAutofit fontScale="90000"/>
          </a:bodyPr>
          <a:lstStyle/>
          <a:p>
            <a:pPr algn="l">
              <a:spcAft>
                <a:spcPts val="600"/>
              </a:spcAft>
            </a:pPr>
            <a:r>
              <a:rPr lang="en-US" altLang="en-US" sz="2200" dirty="0" smtClean="0">
                <a:solidFill>
                  <a:schemeClr val="tx1"/>
                </a:solidFill>
              </a:rPr>
              <a:t/>
            </a:r>
            <a:br>
              <a:rPr lang="en-US" altLang="en-US" sz="2200" dirty="0" smtClean="0">
                <a:solidFill>
                  <a:schemeClr val="tx1"/>
                </a:solidFill>
              </a:rPr>
            </a:br>
            <a:r>
              <a:rPr lang="en-US" altLang="en-US" sz="2200" dirty="0">
                <a:solidFill>
                  <a:schemeClr val="tx1"/>
                </a:solidFill>
              </a:rPr>
              <a:t/>
            </a:r>
            <a:br>
              <a:rPr lang="en-US" altLang="en-US" sz="2200" dirty="0">
                <a:solidFill>
                  <a:schemeClr val="tx1"/>
                </a:solidFill>
              </a:rPr>
            </a:br>
            <a:r>
              <a:rPr lang="en-US" altLang="en-US" sz="2200" dirty="0" smtClean="0">
                <a:solidFill>
                  <a:schemeClr val="tx1"/>
                </a:solidFill>
              </a:rPr>
              <a:t/>
            </a:r>
            <a:br>
              <a:rPr lang="en-US" altLang="en-US" sz="2200" dirty="0" smtClean="0">
                <a:solidFill>
                  <a:schemeClr val="tx1"/>
                </a:solidFill>
              </a:rPr>
            </a:br>
            <a:r>
              <a:rPr lang="en-US" altLang="en-US" sz="2200" dirty="0" smtClean="0">
                <a:solidFill>
                  <a:schemeClr val="tx1"/>
                </a:solidFill>
              </a:rPr>
              <a:t/>
            </a:r>
            <a:br>
              <a:rPr lang="en-US" altLang="en-US" sz="2200" dirty="0" smtClean="0">
                <a:solidFill>
                  <a:schemeClr val="tx1"/>
                </a:solidFill>
              </a:rPr>
            </a:br>
            <a:r>
              <a:rPr lang="en-US" altLang="en-US" sz="5300" dirty="0">
                <a:solidFill>
                  <a:schemeClr val="tx1"/>
                </a:solidFill>
              </a:rPr>
              <a:t/>
            </a:r>
            <a:br>
              <a:rPr lang="en-US" altLang="en-US" sz="5300" dirty="0">
                <a:solidFill>
                  <a:schemeClr val="tx1"/>
                </a:solidFill>
              </a:rPr>
            </a:br>
            <a:r>
              <a:rPr lang="en-US" altLang="en-US" sz="5300" dirty="0" smtClean="0">
                <a:solidFill>
                  <a:schemeClr val="tx1"/>
                </a:solidFill>
              </a:rPr>
              <a:t/>
            </a:r>
            <a:br>
              <a:rPr lang="en-US" altLang="en-US" sz="5300" dirty="0" smtClean="0">
                <a:solidFill>
                  <a:schemeClr val="tx1"/>
                </a:solidFill>
              </a:rPr>
            </a:br>
            <a:r>
              <a:rPr lang="en-US" altLang="en-US" sz="5300" dirty="0">
                <a:solidFill>
                  <a:schemeClr val="tx1"/>
                </a:solidFill>
              </a:rPr>
              <a:t/>
            </a:r>
            <a:br>
              <a:rPr lang="en-US" altLang="en-US" sz="5300" dirty="0">
                <a:solidFill>
                  <a:schemeClr val="tx1"/>
                </a:solidFill>
              </a:rPr>
            </a:br>
            <a:r>
              <a:rPr lang="en-US" altLang="en-US" sz="5300" dirty="0" smtClean="0">
                <a:solidFill>
                  <a:schemeClr val="tx1"/>
                </a:solidFill>
              </a:rPr>
              <a:t/>
            </a:r>
            <a:br>
              <a:rPr lang="en-US" altLang="en-US" sz="5300" dirty="0" smtClean="0">
                <a:solidFill>
                  <a:schemeClr val="tx1"/>
                </a:solidFill>
              </a:rPr>
            </a:br>
            <a:r>
              <a:rPr lang="en-US" altLang="en-US" sz="5300" dirty="0">
                <a:solidFill>
                  <a:schemeClr val="tx1"/>
                </a:solidFill>
              </a:rPr>
              <a:t/>
            </a:r>
            <a:br>
              <a:rPr lang="en-US" altLang="en-US" sz="5300" dirty="0">
                <a:solidFill>
                  <a:schemeClr val="tx1"/>
                </a:solidFill>
              </a:rPr>
            </a:br>
            <a:r>
              <a:rPr lang="en-US" altLang="en-US" sz="5300" dirty="0" smtClean="0">
                <a:solidFill>
                  <a:schemeClr val="tx1"/>
                </a:solidFill>
              </a:rPr>
              <a:t/>
            </a:r>
            <a:br>
              <a:rPr lang="en-US" altLang="en-US" sz="5300" dirty="0" smtClean="0">
                <a:solidFill>
                  <a:schemeClr val="tx1"/>
                </a:solidFill>
              </a:rPr>
            </a:br>
            <a:r>
              <a:rPr lang="en-US" altLang="en-US" sz="5300" dirty="0">
                <a:solidFill>
                  <a:schemeClr val="tx1"/>
                </a:solidFill>
              </a:rPr>
              <a:t/>
            </a:r>
            <a:br>
              <a:rPr lang="en-US" altLang="en-US" sz="5300" dirty="0">
                <a:solidFill>
                  <a:schemeClr val="tx1"/>
                </a:solidFill>
              </a:rPr>
            </a:br>
            <a:r>
              <a:rPr lang="en-US" altLang="en-US" sz="3600" b="1" dirty="0" smtClean="0">
                <a:solidFill>
                  <a:schemeClr val="tx1"/>
                </a:solidFill>
                <a:latin typeface="+mn-lt"/>
              </a:rPr>
              <a:t>Claims Scenario examples</a:t>
            </a:r>
            <a:r>
              <a:rPr lang="en-US" altLang="en-US" sz="2700" b="1" dirty="0">
                <a:solidFill>
                  <a:schemeClr val="tx1"/>
                </a:solidFill>
              </a:rPr>
              <a:t/>
            </a:r>
            <a:br>
              <a:rPr lang="en-US" altLang="en-US" sz="2700" b="1" dirty="0">
                <a:solidFill>
                  <a:schemeClr val="tx1"/>
                </a:solidFill>
              </a:rPr>
            </a:br>
            <a:r>
              <a:rPr lang="en-US" altLang="en-US" sz="1800" dirty="0">
                <a:solidFill>
                  <a:schemeClr val="tx1"/>
                </a:solidFill>
              </a:rPr>
              <a:t/>
            </a:r>
            <a:br>
              <a:rPr lang="en-US" altLang="en-US" sz="1800" dirty="0">
                <a:solidFill>
                  <a:schemeClr val="tx1"/>
                </a:solidFill>
              </a:rPr>
            </a:br>
            <a:r>
              <a:rPr lang="en-US" altLang="en-US" sz="1800" dirty="0">
                <a:solidFill>
                  <a:schemeClr val="tx1"/>
                </a:solidFill>
                <a:latin typeface="+mn-lt"/>
              </a:rPr>
              <a:t/>
            </a:r>
            <a:br>
              <a:rPr lang="en-US" altLang="en-US" sz="1800" dirty="0">
                <a:solidFill>
                  <a:schemeClr val="tx1"/>
                </a:solidFill>
                <a:latin typeface="+mn-lt"/>
              </a:rPr>
            </a:br>
            <a:r>
              <a:rPr lang="en-US" altLang="en-US" sz="1800" dirty="0">
                <a:solidFill>
                  <a:schemeClr val="tx1"/>
                </a:solidFill>
              </a:rPr>
              <a:t/>
            </a:r>
            <a:br>
              <a:rPr lang="en-US" altLang="en-US" sz="1800" dirty="0">
                <a:solidFill>
                  <a:schemeClr val="tx1"/>
                </a:solidFill>
              </a:rPr>
            </a:br>
            <a:r>
              <a:rPr lang="en-US" altLang="en-US" sz="1800" dirty="0">
                <a:solidFill>
                  <a:schemeClr val="tx1"/>
                </a:solidFill>
              </a:rPr>
              <a:t/>
            </a:r>
            <a:br>
              <a:rPr lang="en-US" altLang="en-US" sz="1800" dirty="0">
                <a:solidFill>
                  <a:schemeClr val="tx1"/>
                </a:solidFill>
              </a:rPr>
            </a:br>
            <a:r>
              <a:rPr lang="en-US" altLang="en-US" sz="1800" dirty="0">
                <a:solidFill>
                  <a:schemeClr val="tx1"/>
                </a:solidFill>
              </a:rPr>
              <a:t/>
            </a:r>
            <a:br>
              <a:rPr lang="en-US" altLang="en-US" sz="1800" dirty="0">
                <a:solidFill>
                  <a:schemeClr val="tx1"/>
                </a:solidFill>
              </a:rPr>
            </a:br>
            <a:r>
              <a:rPr lang="en-US" altLang="en-US" sz="2000" dirty="0">
                <a:solidFill>
                  <a:schemeClr val="tx1"/>
                </a:solidFill>
                <a:latin typeface="+mn-lt"/>
              </a:rPr>
              <a:t/>
            </a:r>
            <a:br>
              <a:rPr lang="en-US" altLang="en-US" sz="2000" dirty="0">
                <a:solidFill>
                  <a:schemeClr val="tx1"/>
                </a:solidFill>
                <a:latin typeface="+mn-lt"/>
              </a:rPr>
            </a:br>
            <a:r>
              <a:rPr lang="en-US" altLang="en-US" sz="1800" dirty="0">
                <a:solidFill>
                  <a:schemeClr val="tx1"/>
                </a:solidFill>
              </a:rPr>
              <a:t/>
            </a:r>
            <a:br>
              <a:rPr lang="en-US" altLang="en-US" sz="1800" dirty="0">
                <a:solidFill>
                  <a:schemeClr val="tx1"/>
                </a:solidFill>
              </a:rPr>
            </a:br>
            <a:r>
              <a:rPr lang="en-US" altLang="en-US" sz="1800" dirty="0">
                <a:solidFill>
                  <a:schemeClr val="tx1"/>
                </a:solidFill>
              </a:rPr>
              <a:t/>
            </a:r>
            <a:br>
              <a:rPr lang="en-US" altLang="en-US" sz="1800" dirty="0">
                <a:solidFill>
                  <a:schemeClr val="tx1"/>
                </a:solidFill>
              </a:rPr>
            </a:br>
            <a:r>
              <a:rPr lang="en-US" altLang="en-US" sz="1800" dirty="0">
                <a:solidFill>
                  <a:schemeClr val="tx1"/>
                </a:solidFill>
              </a:rPr>
              <a:t/>
            </a:r>
            <a:br>
              <a:rPr lang="en-US" altLang="en-US" sz="1800" dirty="0">
                <a:solidFill>
                  <a:schemeClr val="tx1"/>
                </a:solidFill>
              </a:rPr>
            </a:br>
            <a:r>
              <a:rPr lang="en-US" altLang="en-US" sz="1600" dirty="0">
                <a:solidFill>
                  <a:srgbClr val="717075"/>
                </a:solidFill>
                <a:latin typeface="+mn-lt"/>
                <a:ea typeface="ＭＳ Ｐゴシック" pitchFamily="34" charset="-128"/>
              </a:rPr>
              <a:t/>
            </a:r>
            <a:br>
              <a:rPr lang="en-US" altLang="en-US" sz="1600" dirty="0">
                <a:solidFill>
                  <a:srgbClr val="717075"/>
                </a:solidFill>
                <a:latin typeface="+mn-lt"/>
                <a:ea typeface="ＭＳ Ｐゴシック" pitchFamily="34" charset="-128"/>
              </a:rPr>
            </a:br>
            <a:r>
              <a:rPr lang="en-US" altLang="en-US" sz="1600" dirty="0" smtClean="0">
                <a:solidFill>
                  <a:schemeClr val="tx1"/>
                </a:solidFill>
                <a:latin typeface="+mn-lt"/>
              </a:rPr>
              <a:t/>
            </a:r>
            <a:br>
              <a:rPr lang="en-US" altLang="en-US" sz="1600" dirty="0" smtClean="0">
                <a:solidFill>
                  <a:schemeClr val="tx1"/>
                </a:solidFill>
                <a:latin typeface="+mn-lt"/>
              </a:rPr>
            </a:br>
            <a:r>
              <a:rPr lang="en-US" sz="1600" dirty="0">
                <a:solidFill>
                  <a:srgbClr val="717075"/>
                </a:solidFill>
                <a:latin typeface="Arial" charset="0"/>
                <a:ea typeface="ＭＳ Ｐゴシック" charset="-128"/>
              </a:rPr>
              <a:t/>
            </a:r>
            <a:br>
              <a:rPr lang="en-US" sz="1600" dirty="0">
                <a:solidFill>
                  <a:srgbClr val="717075"/>
                </a:solidFill>
                <a:latin typeface="Arial" charset="0"/>
                <a:ea typeface="ＭＳ Ｐゴシック" charset="-128"/>
              </a:rPr>
            </a:br>
            <a:r>
              <a:rPr lang="en-US" altLang="en-US" sz="5300" dirty="0" smtClean="0">
                <a:solidFill>
                  <a:schemeClr val="tx1"/>
                </a:solidFill>
              </a:rPr>
              <a:t/>
            </a:r>
            <a:br>
              <a:rPr lang="en-US" altLang="en-US" sz="5300" dirty="0" smtClean="0">
                <a:solidFill>
                  <a:schemeClr val="tx1"/>
                </a:solidFill>
              </a:rPr>
            </a:br>
            <a:r>
              <a:rPr lang="en-US" altLang="en-US" sz="5300" dirty="0">
                <a:solidFill>
                  <a:schemeClr val="tx1"/>
                </a:solidFill>
              </a:rPr>
              <a:t/>
            </a:r>
            <a:br>
              <a:rPr lang="en-US" altLang="en-US" sz="5300" dirty="0">
                <a:solidFill>
                  <a:schemeClr val="tx1"/>
                </a:solidFill>
              </a:rPr>
            </a:br>
            <a:r>
              <a:rPr lang="en-US" altLang="en-US" sz="5300" dirty="0" smtClean="0">
                <a:solidFill>
                  <a:schemeClr val="tx1"/>
                </a:solidFill>
              </a:rPr>
              <a:t/>
            </a:r>
            <a:br>
              <a:rPr lang="en-US" altLang="en-US" sz="5300" dirty="0" smtClean="0">
                <a:solidFill>
                  <a:schemeClr val="tx1"/>
                </a:solidFill>
              </a:rPr>
            </a:br>
            <a:r>
              <a:rPr lang="en-US" altLang="en-US" sz="5300" dirty="0">
                <a:solidFill>
                  <a:schemeClr val="tx1"/>
                </a:solidFill>
              </a:rPr>
              <a:t/>
            </a:r>
            <a:br>
              <a:rPr lang="en-US" altLang="en-US" sz="5300" dirty="0">
                <a:solidFill>
                  <a:schemeClr val="tx1"/>
                </a:solidFill>
              </a:rPr>
            </a:br>
            <a:r>
              <a:rPr lang="en-US" altLang="en-US" sz="1200" dirty="0">
                <a:solidFill>
                  <a:schemeClr val="tx1"/>
                </a:solidFill>
              </a:rPr>
              <a:t/>
            </a:r>
            <a:br>
              <a:rPr lang="en-US" altLang="en-US" sz="1200" dirty="0">
                <a:solidFill>
                  <a:schemeClr val="tx1"/>
                </a:solidFill>
              </a:rPr>
            </a:br>
            <a:endParaRPr lang="en-US" sz="12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5562600"/>
            <a:ext cx="1190476" cy="1047619"/>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05600" y="5795896"/>
            <a:ext cx="2095500" cy="581025"/>
          </a:xfrm>
          <a:prstGeom prst="rect">
            <a:avLst/>
          </a:prstGeom>
        </p:spPr>
      </p:pic>
      <p:graphicFrame>
        <p:nvGraphicFramePr>
          <p:cNvPr id="7" name="Table 6"/>
          <p:cNvGraphicFramePr>
            <a:graphicFrameLocks noGrp="1"/>
          </p:cNvGraphicFramePr>
          <p:nvPr>
            <p:extLst>
              <p:ext uri="{D42A27DB-BD31-4B8C-83A1-F6EECF244321}">
                <p14:modId xmlns:p14="http://schemas.microsoft.com/office/powerpoint/2010/main" val="2238474307"/>
              </p:ext>
            </p:extLst>
          </p:nvPr>
        </p:nvGraphicFramePr>
        <p:xfrm>
          <a:off x="1295400" y="2057400"/>
          <a:ext cx="5867400" cy="3124198"/>
        </p:xfrm>
        <a:graphic>
          <a:graphicData uri="http://schemas.openxmlformats.org/drawingml/2006/table">
            <a:tbl>
              <a:tblPr firstRow="1" firstCol="1" bandRow="1">
                <a:tableStyleId>{5C22544A-7EE6-4342-B048-85BDC9FD1C3A}</a:tableStyleId>
              </a:tblPr>
              <a:tblGrid>
                <a:gridCol w="661241"/>
                <a:gridCol w="5206159"/>
              </a:tblGrid>
              <a:tr h="192125">
                <a:tc>
                  <a:txBody>
                    <a:bodyPr/>
                    <a:lstStyle/>
                    <a:p>
                      <a:pPr marL="0" marR="0">
                        <a:spcBef>
                          <a:spcPts val="0"/>
                        </a:spcBef>
                        <a:spcAft>
                          <a:spcPts val="0"/>
                        </a:spcAft>
                      </a:pPr>
                      <a:endParaRPr lang="en-US" sz="1100" dirty="0">
                        <a:effectLst/>
                        <a:latin typeface="Calibri"/>
                        <a:ea typeface="Calibri"/>
                        <a:cs typeface="Times New Roman"/>
                      </a:endParaRPr>
                    </a:p>
                  </a:txBody>
                  <a:tcPr marL="68580" marR="68580" marT="0" marB="0" anchor="b"/>
                </a:tc>
                <a:tc>
                  <a:txBody>
                    <a:bodyPr/>
                    <a:lstStyle/>
                    <a:p>
                      <a:pPr marL="0" marR="0">
                        <a:spcBef>
                          <a:spcPts val="0"/>
                        </a:spcBef>
                        <a:spcAft>
                          <a:spcPts val="0"/>
                        </a:spcAft>
                      </a:pPr>
                      <a:endParaRPr lang="en-US" sz="1100" dirty="0">
                        <a:effectLst/>
                        <a:latin typeface="Calibri"/>
                        <a:ea typeface="Calibri"/>
                        <a:cs typeface="Times New Roman"/>
                      </a:endParaRPr>
                    </a:p>
                  </a:txBody>
                  <a:tcPr marL="68580" marR="68580" marT="0" marB="0" anchor="b"/>
                </a:tc>
              </a:tr>
              <a:tr h="241594">
                <a:tc>
                  <a:txBody>
                    <a:bodyPr/>
                    <a:lstStyle/>
                    <a:p>
                      <a:pPr marL="0" marR="0">
                        <a:spcBef>
                          <a:spcPts val="0"/>
                        </a:spcBef>
                        <a:spcAft>
                          <a:spcPts val="0"/>
                        </a:spcAft>
                      </a:pPr>
                      <a:r>
                        <a:rPr lang="en-US" sz="1000" dirty="0" smtClean="0">
                          <a:effectLst/>
                        </a:rPr>
                        <a:t>73</a:t>
                      </a:r>
                      <a:endParaRPr lang="en-US" sz="1100" dirty="0">
                        <a:effectLst/>
                        <a:latin typeface="Calibri"/>
                        <a:ea typeface="Calibri"/>
                        <a:cs typeface="Times New Roman"/>
                      </a:endParaRPr>
                    </a:p>
                  </a:txBody>
                  <a:tcPr marL="68580" marR="68580" marT="0" marB="0" anchor="b"/>
                </a:tc>
                <a:tc>
                  <a:txBody>
                    <a:bodyPr/>
                    <a:lstStyle/>
                    <a:p>
                      <a:pPr marL="0" marR="0">
                        <a:spcBef>
                          <a:spcPts val="0"/>
                        </a:spcBef>
                        <a:spcAft>
                          <a:spcPts val="0"/>
                        </a:spcAft>
                      </a:pPr>
                      <a:r>
                        <a:rPr lang="en-US" sz="1000" dirty="0" smtClean="0">
                          <a:effectLst/>
                        </a:rPr>
                        <a:t>Bowling-</a:t>
                      </a:r>
                      <a:r>
                        <a:rPr lang="en-US" sz="1000" baseline="0" dirty="0" smtClean="0">
                          <a:effectLst/>
                        </a:rPr>
                        <a:t> approach slip and fall </a:t>
                      </a:r>
                      <a:endParaRPr lang="en-US" sz="1100" dirty="0">
                        <a:effectLst/>
                        <a:latin typeface="Calibri"/>
                        <a:ea typeface="Calibri"/>
                        <a:cs typeface="Times New Roman"/>
                      </a:endParaRPr>
                    </a:p>
                  </a:txBody>
                  <a:tcPr marL="68580" marR="68580" marT="0" marB="0" anchor="b"/>
                </a:tc>
              </a:tr>
              <a:tr h="241594">
                <a:tc>
                  <a:txBody>
                    <a:bodyPr/>
                    <a:lstStyle/>
                    <a:p>
                      <a:pPr marL="0" marR="0">
                        <a:spcBef>
                          <a:spcPts val="0"/>
                        </a:spcBef>
                        <a:spcAft>
                          <a:spcPts val="0"/>
                        </a:spcAft>
                      </a:pPr>
                      <a:r>
                        <a:rPr lang="en-US" sz="1100" dirty="0" smtClean="0">
                          <a:effectLst/>
                          <a:latin typeface="Calibri"/>
                          <a:ea typeface="Calibri"/>
                          <a:cs typeface="Times New Roman"/>
                        </a:rPr>
                        <a:t>3</a:t>
                      </a:r>
                      <a:endParaRPr lang="en-US" sz="1100" dirty="0">
                        <a:effectLst/>
                        <a:latin typeface="Calibri"/>
                        <a:ea typeface="Calibri"/>
                        <a:cs typeface="Times New Roman"/>
                      </a:endParaRPr>
                    </a:p>
                  </a:txBody>
                  <a:tcPr marL="68580" marR="68580" marT="0" marB="0" anchor="b"/>
                </a:tc>
                <a:tc>
                  <a:txBody>
                    <a:bodyPr/>
                    <a:lstStyle/>
                    <a:p>
                      <a:pPr marL="0" marR="0">
                        <a:spcBef>
                          <a:spcPts val="0"/>
                        </a:spcBef>
                        <a:spcAft>
                          <a:spcPts val="0"/>
                        </a:spcAft>
                      </a:pPr>
                      <a:r>
                        <a:rPr lang="en-US" sz="1100" dirty="0" smtClean="0">
                          <a:effectLst/>
                          <a:latin typeface="Calibri"/>
                          <a:ea typeface="Calibri"/>
                          <a:cs typeface="Times New Roman"/>
                        </a:rPr>
                        <a:t>Amusement Related- bowling all other </a:t>
                      </a:r>
                      <a:endParaRPr lang="en-US" sz="1100" dirty="0">
                        <a:effectLst/>
                        <a:latin typeface="Calibri"/>
                        <a:ea typeface="Calibri"/>
                        <a:cs typeface="Times New Roman"/>
                      </a:endParaRPr>
                    </a:p>
                  </a:txBody>
                  <a:tcPr marL="68580" marR="68580" marT="0" marB="0" anchor="b"/>
                </a:tc>
              </a:tr>
              <a:tr h="241594">
                <a:tc>
                  <a:txBody>
                    <a:bodyPr/>
                    <a:lstStyle/>
                    <a:p>
                      <a:pPr marL="0" marR="0">
                        <a:spcBef>
                          <a:spcPts val="0"/>
                        </a:spcBef>
                        <a:spcAft>
                          <a:spcPts val="0"/>
                        </a:spcAft>
                      </a:pPr>
                      <a:r>
                        <a:rPr lang="en-US" sz="1000" dirty="0">
                          <a:effectLst/>
                        </a:rPr>
                        <a:t>3</a:t>
                      </a:r>
                      <a:endParaRPr lang="en-US" sz="1100" dirty="0">
                        <a:effectLst/>
                        <a:latin typeface="Calibri"/>
                        <a:ea typeface="Calibri"/>
                        <a:cs typeface="Times New Roman"/>
                      </a:endParaRPr>
                    </a:p>
                  </a:txBody>
                  <a:tcPr marL="68580" marR="68580" marT="0" marB="0" anchor="b"/>
                </a:tc>
                <a:tc>
                  <a:txBody>
                    <a:bodyPr/>
                    <a:lstStyle/>
                    <a:p>
                      <a:pPr marL="0" marR="0">
                        <a:spcBef>
                          <a:spcPts val="0"/>
                        </a:spcBef>
                        <a:spcAft>
                          <a:spcPts val="0"/>
                        </a:spcAft>
                      </a:pPr>
                      <a:r>
                        <a:rPr lang="en-US" sz="1000" dirty="0" smtClean="0">
                          <a:effectLst/>
                        </a:rPr>
                        <a:t>Bowling-</a:t>
                      </a:r>
                      <a:r>
                        <a:rPr lang="en-US" sz="1000" baseline="0" dirty="0" smtClean="0">
                          <a:effectLst/>
                        </a:rPr>
                        <a:t> Assault </a:t>
                      </a:r>
                      <a:endParaRPr lang="en-US" sz="1100" dirty="0">
                        <a:effectLst/>
                        <a:latin typeface="Calibri"/>
                        <a:ea typeface="Calibri"/>
                        <a:cs typeface="Times New Roman"/>
                      </a:endParaRPr>
                    </a:p>
                  </a:txBody>
                  <a:tcPr marL="68580" marR="68580" marT="0" marB="0" anchor="b"/>
                </a:tc>
              </a:tr>
              <a:tr h="241594">
                <a:tc>
                  <a:txBody>
                    <a:bodyPr/>
                    <a:lstStyle/>
                    <a:p>
                      <a:pPr marL="0" marR="0">
                        <a:spcBef>
                          <a:spcPts val="0"/>
                        </a:spcBef>
                        <a:spcAft>
                          <a:spcPts val="0"/>
                        </a:spcAft>
                      </a:pPr>
                      <a:r>
                        <a:rPr lang="en-US" sz="1000" dirty="0" smtClean="0">
                          <a:effectLst/>
                        </a:rPr>
                        <a:t>2</a:t>
                      </a:r>
                      <a:endParaRPr lang="en-US" sz="1100" dirty="0">
                        <a:effectLst/>
                        <a:latin typeface="Calibri"/>
                        <a:ea typeface="Calibri"/>
                        <a:cs typeface="Times New Roman"/>
                      </a:endParaRPr>
                    </a:p>
                  </a:txBody>
                  <a:tcPr marL="68580" marR="68580" marT="0" marB="0" anchor="b"/>
                </a:tc>
                <a:tc>
                  <a:txBody>
                    <a:bodyPr/>
                    <a:lstStyle/>
                    <a:p>
                      <a:pPr marL="0" marR="0">
                        <a:spcBef>
                          <a:spcPts val="0"/>
                        </a:spcBef>
                        <a:spcAft>
                          <a:spcPts val="0"/>
                        </a:spcAft>
                      </a:pPr>
                      <a:r>
                        <a:rPr lang="en-US" sz="1000" dirty="0">
                          <a:effectLst/>
                        </a:rPr>
                        <a:t>Bowling – equipment malfunction</a:t>
                      </a:r>
                      <a:endParaRPr lang="en-US" sz="1100" dirty="0">
                        <a:effectLst/>
                        <a:latin typeface="Calibri"/>
                        <a:ea typeface="Calibri"/>
                        <a:cs typeface="Times New Roman"/>
                      </a:endParaRPr>
                    </a:p>
                  </a:txBody>
                  <a:tcPr marL="68580" marR="68580" marT="0" marB="0" anchor="b"/>
                </a:tc>
              </a:tr>
              <a:tr h="274539">
                <a:tc>
                  <a:txBody>
                    <a:bodyPr/>
                    <a:lstStyle/>
                    <a:p>
                      <a:pPr marL="0" marR="0">
                        <a:spcBef>
                          <a:spcPts val="0"/>
                        </a:spcBef>
                        <a:spcAft>
                          <a:spcPts val="0"/>
                        </a:spcAft>
                      </a:pPr>
                      <a:r>
                        <a:rPr lang="en-US" sz="1000" dirty="0" smtClean="0">
                          <a:effectLst/>
                        </a:rPr>
                        <a:t>48</a:t>
                      </a:r>
                      <a:endParaRPr lang="en-US" sz="1100" dirty="0">
                        <a:effectLst/>
                        <a:latin typeface="Calibri"/>
                        <a:ea typeface="Calibri"/>
                        <a:cs typeface="Times New Roman"/>
                      </a:endParaRPr>
                    </a:p>
                  </a:txBody>
                  <a:tcPr marL="68580" marR="68580" marT="0" marB="0" anchor="b"/>
                </a:tc>
                <a:tc>
                  <a:txBody>
                    <a:bodyPr/>
                    <a:lstStyle/>
                    <a:p>
                      <a:pPr marL="0" marR="0">
                        <a:spcBef>
                          <a:spcPts val="0"/>
                        </a:spcBef>
                        <a:spcAft>
                          <a:spcPts val="0"/>
                        </a:spcAft>
                      </a:pPr>
                      <a:r>
                        <a:rPr lang="en-US" sz="1000" dirty="0">
                          <a:effectLst/>
                        </a:rPr>
                        <a:t>Bowling – foul line slip and fall</a:t>
                      </a:r>
                      <a:endParaRPr lang="en-US" sz="1100" dirty="0">
                        <a:effectLst/>
                        <a:latin typeface="Calibri"/>
                        <a:ea typeface="Calibri"/>
                        <a:cs typeface="Times New Roman"/>
                      </a:endParaRPr>
                    </a:p>
                  </a:txBody>
                  <a:tcPr marL="68580" marR="68580" marT="0" marB="0" anchor="b"/>
                </a:tc>
              </a:tr>
              <a:tr h="241594">
                <a:tc>
                  <a:txBody>
                    <a:bodyPr/>
                    <a:lstStyle/>
                    <a:p>
                      <a:pPr marL="0" marR="0">
                        <a:spcBef>
                          <a:spcPts val="0"/>
                        </a:spcBef>
                        <a:spcAft>
                          <a:spcPts val="0"/>
                        </a:spcAft>
                      </a:pPr>
                      <a:r>
                        <a:rPr lang="en-US" sz="1100" dirty="0" smtClean="0">
                          <a:effectLst/>
                          <a:latin typeface="Calibri"/>
                          <a:ea typeface="Calibri"/>
                          <a:cs typeface="Times New Roman"/>
                        </a:rPr>
                        <a:t>1</a:t>
                      </a:r>
                      <a:endParaRPr lang="en-US" sz="1100" dirty="0">
                        <a:effectLst/>
                        <a:latin typeface="Calibri"/>
                        <a:ea typeface="Calibri"/>
                        <a:cs typeface="Times New Roman"/>
                      </a:endParaRPr>
                    </a:p>
                  </a:txBody>
                  <a:tcPr marL="68580" marR="68580" marT="0" marB="0" anchor="b"/>
                </a:tc>
                <a:tc>
                  <a:txBody>
                    <a:bodyPr/>
                    <a:lstStyle/>
                    <a:p>
                      <a:pPr marL="0" marR="0">
                        <a:spcBef>
                          <a:spcPts val="0"/>
                        </a:spcBef>
                        <a:spcAft>
                          <a:spcPts val="0"/>
                        </a:spcAft>
                      </a:pPr>
                      <a:r>
                        <a:rPr lang="en-US" sz="1100" dirty="0" smtClean="0">
                          <a:effectLst/>
                          <a:latin typeface="Calibri"/>
                          <a:ea typeface="Calibri"/>
                          <a:cs typeface="Times New Roman"/>
                        </a:rPr>
                        <a:t>Assault/Battery/Abuse/Molestation (employee related) </a:t>
                      </a:r>
                      <a:endParaRPr lang="en-US" sz="1100" dirty="0">
                        <a:effectLst/>
                        <a:latin typeface="Calibri"/>
                        <a:ea typeface="Calibri"/>
                        <a:cs typeface="Times New Roman"/>
                      </a:endParaRPr>
                    </a:p>
                  </a:txBody>
                  <a:tcPr marL="68580" marR="68580" marT="0" marB="0" anchor="b"/>
                </a:tc>
              </a:tr>
              <a:tr h="241594">
                <a:tc>
                  <a:txBody>
                    <a:bodyPr/>
                    <a:lstStyle/>
                    <a:p>
                      <a:pPr marL="0" marR="0">
                        <a:spcBef>
                          <a:spcPts val="0"/>
                        </a:spcBef>
                        <a:spcAft>
                          <a:spcPts val="0"/>
                        </a:spcAft>
                      </a:pPr>
                      <a:r>
                        <a:rPr lang="en-US" sz="1000">
                          <a:effectLst/>
                        </a:rPr>
                        <a:t>2</a:t>
                      </a:r>
                      <a:endParaRPr lang="en-US" sz="1100">
                        <a:effectLst/>
                        <a:latin typeface="Calibri"/>
                        <a:ea typeface="Calibri"/>
                        <a:cs typeface="Times New Roman"/>
                      </a:endParaRPr>
                    </a:p>
                  </a:txBody>
                  <a:tcPr marL="68580" marR="68580" marT="0" marB="0" anchor="b"/>
                </a:tc>
                <a:tc>
                  <a:txBody>
                    <a:bodyPr/>
                    <a:lstStyle/>
                    <a:p>
                      <a:pPr marL="0" marR="0">
                        <a:spcBef>
                          <a:spcPts val="0"/>
                        </a:spcBef>
                        <a:spcAft>
                          <a:spcPts val="0"/>
                        </a:spcAft>
                      </a:pPr>
                      <a:r>
                        <a:rPr lang="en-US" sz="1000" dirty="0">
                          <a:effectLst/>
                        </a:rPr>
                        <a:t>Bowling – liquid related slip and fall</a:t>
                      </a:r>
                      <a:endParaRPr lang="en-US" sz="1100" dirty="0">
                        <a:effectLst/>
                        <a:latin typeface="Calibri"/>
                        <a:ea typeface="Calibri"/>
                        <a:cs typeface="Times New Roman"/>
                      </a:endParaRPr>
                    </a:p>
                  </a:txBody>
                  <a:tcPr marL="68580" marR="68580" marT="0" marB="0" anchor="b"/>
                </a:tc>
              </a:tr>
              <a:tr h="241594">
                <a:tc>
                  <a:txBody>
                    <a:bodyPr/>
                    <a:lstStyle/>
                    <a:p>
                      <a:pPr marL="0" marR="0">
                        <a:spcBef>
                          <a:spcPts val="0"/>
                        </a:spcBef>
                        <a:spcAft>
                          <a:spcPts val="0"/>
                        </a:spcAft>
                      </a:pPr>
                      <a:r>
                        <a:rPr lang="en-US" sz="1000">
                          <a:effectLst/>
                        </a:rPr>
                        <a:t>3</a:t>
                      </a:r>
                      <a:endParaRPr lang="en-US" sz="1100">
                        <a:effectLst/>
                        <a:latin typeface="Calibri"/>
                        <a:ea typeface="Calibri"/>
                        <a:cs typeface="Times New Roman"/>
                      </a:endParaRPr>
                    </a:p>
                  </a:txBody>
                  <a:tcPr marL="68580" marR="68580" marT="0" marB="0" anchor="b"/>
                </a:tc>
                <a:tc>
                  <a:txBody>
                    <a:bodyPr/>
                    <a:lstStyle/>
                    <a:p>
                      <a:pPr marL="0" marR="0">
                        <a:spcBef>
                          <a:spcPts val="0"/>
                        </a:spcBef>
                        <a:spcAft>
                          <a:spcPts val="0"/>
                        </a:spcAft>
                      </a:pPr>
                      <a:r>
                        <a:rPr lang="en-US" sz="1000">
                          <a:effectLst/>
                        </a:rPr>
                        <a:t>Bowling – liquor liability</a:t>
                      </a:r>
                      <a:endParaRPr lang="en-US" sz="1100">
                        <a:effectLst/>
                        <a:latin typeface="Calibri"/>
                        <a:ea typeface="Calibri"/>
                        <a:cs typeface="Times New Roman"/>
                      </a:endParaRPr>
                    </a:p>
                  </a:txBody>
                  <a:tcPr marL="68580" marR="68580" marT="0" marB="0" anchor="b"/>
                </a:tc>
              </a:tr>
              <a:tr h="241594">
                <a:tc>
                  <a:txBody>
                    <a:bodyPr/>
                    <a:lstStyle/>
                    <a:p>
                      <a:pPr marL="0" marR="0">
                        <a:spcBef>
                          <a:spcPts val="0"/>
                        </a:spcBef>
                        <a:spcAft>
                          <a:spcPts val="0"/>
                        </a:spcAft>
                      </a:pPr>
                      <a:r>
                        <a:rPr lang="en-US" sz="1000" dirty="0" smtClean="0">
                          <a:effectLst/>
                        </a:rPr>
                        <a:t>5</a:t>
                      </a:r>
                      <a:endParaRPr lang="en-US" sz="1100" dirty="0">
                        <a:effectLst/>
                        <a:latin typeface="Calibri"/>
                        <a:ea typeface="Calibri"/>
                        <a:cs typeface="Times New Roman"/>
                      </a:endParaRPr>
                    </a:p>
                  </a:txBody>
                  <a:tcPr marL="68580" marR="68580" marT="0" marB="0" anchor="b"/>
                </a:tc>
                <a:tc>
                  <a:txBody>
                    <a:bodyPr/>
                    <a:lstStyle/>
                    <a:p>
                      <a:pPr marL="0" marR="0">
                        <a:spcBef>
                          <a:spcPts val="0"/>
                        </a:spcBef>
                        <a:spcAft>
                          <a:spcPts val="0"/>
                        </a:spcAft>
                      </a:pPr>
                      <a:r>
                        <a:rPr lang="en-US" sz="1000">
                          <a:effectLst/>
                        </a:rPr>
                        <a:t>Bowling – object related slip and fall</a:t>
                      </a:r>
                      <a:endParaRPr lang="en-US" sz="1100">
                        <a:effectLst/>
                        <a:latin typeface="Calibri"/>
                        <a:ea typeface="Calibri"/>
                        <a:cs typeface="Times New Roman"/>
                      </a:endParaRPr>
                    </a:p>
                  </a:txBody>
                  <a:tcPr marL="68580" marR="68580" marT="0" marB="0" anchor="b"/>
                </a:tc>
              </a:tr>
              <a:tr h="241594">
                <a:tc>
                  <a:txBody>
                    <a:bodyPr/>
                    <a:lstStyle/>
                    <a:p>
                      <a:pPr marL="0" marR="0">
                        <a:spcBef>
                          <a:spcPts val="0"/>
                        </a:spcBef>
                        <a:spcAft>
                          <a:spcPts val="0"/>
                        </a:spcAft>
                      </a:pPr>
                      <a:r>
                        <a:rPr lang="en-US" sz="1000" dirty="0" smtClean="0">
                          <a:effectLst/>
                        </a:rPr>
                        <a:t>61</a:t>
                      </a:r>
                      <a:endParaRPr lang="en-US" sz="1100" dirty="0">
                        <a:effectLst/>
                        <a:latin typeface="Calibri"/>
                        <a:ea typeface="Calibri"/>
                        <a:cs typeface="Times New Roman"/>
                      </a:endParaRPr>
                    </a:p>
                  </a:txBody>
                  <a:tcPr marL="68580" marR="68580" marT="0" marB="0" anchor="b"/>
                </a:tc>
                <a:tc>
                  <a:txBody>
                    <a:bodyPr/>
                    <a:lstStyle/>
                    <a:p>
                      <a:pPr marL="0" marR="0">
                        <a:spcBef>
                          <a:spcPts val="0"/>
                        </a:spcBef>
                        <a:spcAft>
                          <a:spcPts val="0"/>
                        </a:spcAft>
                      </a:pPr>
                      <a:r>
                        <a:rPr lang="en-US" sz="1000">
                          <a:effectLst/>
                        </a:rPr>
                        <a:t>Bowling - other</a:t>
                      </a:r>
                      <a:endParaRPr lang="en-US" sz="1100">
                        <a:effectLst/>
                        <a:latin typeface="Calibri"/>
                        <a:ea typeface="Calibri"/>
                        <a:cs typeface="Times New Roman"/>
                      </a:endParaRPr>
                    </a:p>
                  </a:txBody>
                  <a:tcPr marL="68580" marR="68580" marT="0" marB="0" anchor="b"/>
                </a:tc>
              </a:tr>
              <a:tr h="241594">
                <a:tc>
                  <a:txBody>
                    <a:bodyPr/>
                    <a:lstStyle/>
                    <a:p>
                      <a:pPr marL="0" marR="0">
                        <a:spcBef>
                          <a:spcPts val="0"/>
                        </a:spcBef>
                        <a:spcAft>
                          <a:spcPts val="0"/>
                        </a:spcAft>
                      </a:pPr>
                      <a:r>
                        <a:rPr lang="en-US" sz="1000">
                          <a:effectLst/>
                        </a:rPr>
                        <a:t>15</a:t>
                      </a:r>
                      <a:endParaRPr lang="en-US" sz="1100">
                        <a:effectLst/>
                        <a:latin typeface="Calibri"/>
                        <a:ea typeface="Calibri"/>
                        <a:cs typeface="Times New Roman"/>
                      </a:endParaRPr>
                    </a:p>
                  </a:txBody>
                  <a:tcPr marL="68580" marR="68580" marT="0" marB="0" anchor="b"/>
                </a:tc>
                <a:tc>
                  <a:txBody>
                    <a:bodyPr/>
                    <a:lstStyle/>
                    <a:p>
                      <a:pPr marL="0" marR="0">
                        <a:spcBef>
                          <a:spcPts val="0"/>
                        </a:spcBef>
                        <a:spcAft>
                          <a:spcPts val="0"/>
                        </a:spcAft>
                      </a:pPr>
                      <a:r>
                        <a:rPr lang="en-US" sz="1000">
                          <a:effectLst/>
                        </a:rPr>
                        <a:t>Bowling – outdoor premises slip and fall</a:t>
                      </a:r>
                      <a:endParaRPr lang="en-US" sz="1100">
                        <a:effectLst/>
                        <a:latin typeface="Calibri"/>
                        <a:ea typeface="Calibri"/>
                        <a:cs typeface="Times New Roman"/>
                      </a:endParaRPr>
                    </a:p>
                  </a:txBody>
                  <a:tcPr marL="68580" marR="68580" marT="0" marB="0" anchor="b"/>
                </a:tc>
              </a:tr>
              <a:tr h="241594">
                <a:tc>
                  <a:txBody>
                    <a:bodyPr/>
                    <a:lstStyle/>
                    <a:p>
                      <a:pPr marL="0" marR="0">
                        <a:spcBef>
                          <a:spcPts val="0"/>
                        </a:spcBef>
                        <a:spcAft>
                          <a:spcPts val="0"/>
                        </a:spcAft>
                      </a:pPr>
                      <a:r>
                        <a:rPr lang="en-US" sz="1000" dirty="0" smtClean="0">
                          <a:effectLst/>
                        </a:rPr>
                        <a:t>57</a:t>
                      </a:r>
                      <a:endParaRPr lang="en-US" sz="1100" dirty="0">
                        <a:effectLst/>
                        <a:latin typeface="Calibri"/>
                        <a:ea typeface="Calibri"/>
                        <a:cs typeface="Times New Roman"/>
                      </a:endParaRPr>
                    </a:p>
                  </a:txBody>
                  <a:tcPr marL="68580" marR="68580" marT="0" marB="0" anchor="b"/>
                </a:tc>
                <a:tc>
                  <a:txBody>
                    <a:bodyPr/>
                    <a:lstStyle/>
                    <a:p>
                      <a:pPr marL="0" marR="0">
                        <a:spcBef>
                          <a:spcPts val="0"/>
                        </a:spcBef>
                        <a:spcAft>
                          <a:spcPts val="0"/>
                        </a:spcAft>
                      </a:pPr>
                      <a:r>
                        <a:rPr lang="en-US" sz="1000" dirty="0">
                          <a:effectLst/>
                        </a:rPr>
                        <a:t>Bowling – slip and fall, all other causes</a:t>
                      </a:r>
                      <a:endParaRPr lang="en-US" sz="1100" dirty="0">
                        <a:effectLst/>
                        <a:latin typeface="Calibri"/>
                        <a:ea typeface="Calibri"/>
                        <a:cs typeface="Times New Roman"/>
                      </a:endParaRPr>
                    </a:p>
                  </a:txBody>
                  <a:tcPr marL="68580" marR="68580" marT="0" marB="0" anchor="b"/>
                </a:tc>
              </a:tr>
            </a:tbl>
          </a:graphicData>
        </a:graphic>
      </p:graphicFrame>
    </p:spTree>
    <p:extLst>
      <p:ext uri="{BB962C8B-B14F-4D97-AF65-F5344CB8AC3E}">
        <p14:creationId xmlns:p14="http://schemas.microsoft.com/office/powerpoint/2010/main" val="361314635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idx="1"/>
          </p:nvPr>
        </p:nvSpPr>
        <p:spPr>
          <a:xfrm>
            <a:off x="872067" y="1752600"/>
            <a:ext cx="7408333" cy="4373563"/>
          </a:xfrm>
        </p:spPr>
        <p:txBody>
          <a:bodyPr>
            <a:noAutofit/>
          </a:bodyPr>
          <a:lstStyle/>
          <a:p>
            <a:pPr>
              <a:spcBef>
                <a:spcPct val="0"/>
              </a:spcBef>
              <a:buSzTx/>
              <a:defRPr/>
            </a:pPr>
            <a:endParaRPr lang="en-US" altLang="en-US" dirty="0">
              <a:solidFill>
                <a:schemeClr val="tx1"/>
              </a:solidFill>
            </a:endParaRPr>
          </a:p>
          <a:p>
            <a:pPr>
              <a:spcBef>
                <a:spcPct val="0"/>
              </a:spcBef>
              <a:buSzTx/>
              <a:defRPr/>
            </a:pPr>
            <a:r>
              <a:rPr lang="en-US" altLang="en-US" dirty="0" smtClean="0">
                <a:solidFill>
                  <a:schemeClr val="tx1"/>
                </a:solidFill>
              </a:rPr>
              <a:t>ASG Programs from EPIC provides </a:t>
            </a:r>
            <a:r>
              <a:rPr lang="en-US" altLang="en-US" dirty="0">
                <a:solidFill>
                  <a:schemeClr val="tx1"/>
                </a:solidFill>
              </a:rPr>
              <a:t>bowling center insurance through our Sports &amp; Recreation Facilities </a:t>
            </a:r>
            <a:r>
              <a:rPr lang="en-US" altLang="en-US" dirty="0" smtClean="0">
                <a:solidFill>
                  <a:schemeClr val="tx1"/>
                </a:solidFill>
              </a:rPr>
              <a:t>program with HCC Specialty.</a:t>
            </a:r>
          </a:p>
          <a:p>
            <a:pPr marL="0" indent="0">
              <a:spcBef>
                <a:spcPct val="0"/>
              </a:spcBef>
              <a:buSzTx/>
              <a:buNone/>
              <a:defRPr/>
            </a:pPr>
            <a:endParaRPr lang="en-US" altLang="en-US" dirty="0" smtClean="0">
              <a:solidFill>
                <a:schemeClr val="tx1"/>
              </a:solidFill>
            </a:endParaRPr>
          </a:p>
          <a:p>
            <a:pPr>
              <a:spcBef>
                <a:spcPct val="0"/>
              </a:spcBef>
              <a:buSzTx/>
              <a:defRPr/>
            </a:pPr>
            <a:r>
              <a:rPr lang="en-US" altLang="en-US" dirty="0" smtClean="0">
                <a:solidFill>
                  <a:schemeClr val="tx1"/>
                </a:solidFill>
              </a:rPr>
              <a:t>Started in 2009, we now write over 4M in bowling premiums countrywide</a:t>
            </a:r>
          </a:p>
          <a:p>
            <a:pPr marL="0" indent="0">
              <a:spcBef>
                <a:spcPct val="0"/>
              </a:spcBef>
              <a:buSzTx/>
              <a:buNone/>
              <a:defRPr/>
            </a:pPr>
            <a:endParaRPr lang="en-US" altLang="en-US" dirty="0">
              <a:solidFill>
                <a:schemeClr val="tx1"/>
              </a:solidFill>
            </a:endParaRPr>
          </a:p>
          <a:p>
            <a:pPr>
              <a:spcBef>
                <a:spcPct val="0"/>
              </a:spcBef>
              <a:buSzTx/>
              <a:defRPr/>
            </a:pPr>
            <a:r>
              <a:rPr lang="en-US" altLang="en-US" dirty="0" smtClean="0">
                <a:solidFill>
                  <a:schemeClr val="tx1"/>
                </a:solidFill>
              </a:rPr>
              <a:t>Our Carrier is the endorsed BPAA Smart Buy for Insurance</a:t>
            </a:r>
            <a:endParaRPr lang="en-US" altLang="en-US" dirty="0">
              <a:solidFill>
                <a:schemeClr val="tx1"/>
              </a:solidFill>
            </a:endParaRPr>
          </a:p>
          <a:p>
            <a:pPr marL="0" indent="0">
              <a:spcBef>
                <a:spcPct val="0"/>
              </a:spcBef>
              <a:buSzTx/>
              <a:buNone/>
              <a:defRPr/>
            </a:pPr>
            <a:endParaRPr lang="en-US" altLang="en-US" sz="2000" dirty="0">
              <a:solidFill>
                <a:schemeClr val="tx1"/>
              </a:solidFill>
            </a:endParaRPr>
          </a:p>
          <a:p>
            <a:pPr marL="0" indent="0">
              <a:buNone/>
            </a:pPr>
            <a:endParaRPr lang="en-US" sz="4000" dirty="0"/>
          </a:p>
        </p:txBody>
      </p:sp>
      <p:sp>
        <p:nvSpPr>
          <p:cNvPr id="2" name="Title 1"/>
          <p:cNvSpPr>
            <a:spLocks noGrp="1"/>
          </p:cNvSpPr>
          <p:nvPr>
            <p:ph type="title"/>
          </p:nvPr>
        </p:nvSpPr>
        <p:spPr>
          <a:xfrm>
            <a:off x="457200" y="338328"/>
            <a:ext cx="8229600" cy="576072"/>
          </a:xfrm>
        </p:spPr>
        <p:txBody>
          <a:bodyPr>
            <a:normAutofit fontScale="90000"/>
          </a:bodyPr>
          <a:lstStyle/>
          <a:p>
            <a:pPr algn="l"/>
            <a:r>
              <a:rPr lang="en-US" altLang="en-US" sz="2200" dirty="0" smtClean="0">
                <a:solidFill>
                  <a:schemeClr val="tx1"/>
                </a:solidFill>
              </a:rPr>
              <a:t/>
            </a:r>
            <a:br>
              <a:rPr lang="en-US" altLang="en-US" sz="2200" dirty="0" smtClean="0">
                <a:solidFill>
                  <a:schemeClr val="tx1"/>
                </a:solidFill>
              </a:rPr>
            </a:br>
            <a:r>
              <a:rPr lang="en-US" altLang="en-US" sz="2200" dirty="0">
                <a:solidFill>
                  <a:schemeClr val="tx1"/>
                </a:solidFill>
              </a:rPr>
              <a:t/>
            </a:r>
            <a:br>
              <a:rPr lang="en-US" altLang="en-US" sz="2200" dirty="0">
                <a:solidFill>
                  <a:schemeClr val="tx1"/>
                </a:solidFill>
              </a:rPr>
            </a:br>
            <a:r>
              <a:rPr lang="en-US" altLang="en-US" sz="2200" dirty="0" smtClean="0">
                <a:solidFill>
                  <a:schemeClr val="tx1"/>
                </a:solidFill>
              </a:rPr>
              <a:t/>
            </a:r>
            <a:br>
              <a:rPr lang="en-US" altLang="en-US" sz="2200" dirty="0" smtClean="0">
                <a:solidFill>
                  <a:schemeClr val="tx1"/>
                </a:solidFill>
              </a:rPr>
            </a:br>
            <a:r>
              <a:rPr lang="en-US" altLang="en-US" sz="2200" b="1" dirty="0" smtClean="0">
                <a:solidFill>
                  <a:schemeClr val="tx1"/>
                </a:solidFill>
              </a:rPr>
              <a:t/>
            </a:r>
            <a:br>
              <a:rPr lang="en-US" altLang="en-US" sz="2200" b="1" dirty="0" smtClean="0">
                <a:solidFill>
                  <a:schemeClr val="tx1"/>
                </a:solidFill>
              </a:rPr>
            </a:br>
            <a:r>
              <a:rPr lang="en-US" altLang="en-US" sz="4000" b="1" dirty="0" smtClean="0">
                <a:solidFill>
                  <a:schemeClr val="tx1"/>
                </a:solidFill>
              </a:rPr>
              <a:t>Introduction</a:t>
            </a:r>
            <a:r>
              <a:rPr lang="en-US" altLang="en-US" sz="5300" b="1" dirty="0">
                <a:solidFill>
                  <a:schemeClr val="tx1"/>
                </a:solidFill>
              </a:rPr>
              <a:t/>
            </a:r>
            <a:br>
              <a:rPr lang="en-US" altLang="en-US" sz="5300" b="1" dirty="0">
                <a:solidFill>
                  <a:schemeClr val="tx1"/>
                </a:solidFill>
              </a:rPr>
            </a:br>
            <a:r>
              <a:rPr lang="en-US" altLang="en-US" sz="5300" dirty="0">
                <a:solidFill>
                  <a:schemeClr val="tx1"/>
                </a:solidFill>
              </a:rPr>
              <a:t/>
            </a:r>
            <a:br>
              <a:rPr lang="en-US" altLang="en-US" sz="5300" dirty="0">
                <a:solidFill>
                  <a:schemeClr val="tx1"/>
                </a:solidFill>
              </a:rPr>
            </a:b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5562600"/>
            <a:ext cx="1190476" cy="1047619"/>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05600" y="5795896"/>
            <a:ext cx="2095500" cy="581025"/>
          </a:xfrm>
          <a:prstGeom prst="rect">
            <a:avLst/>
          </a:prstGeom>
        </p:spPr>
      </p:pic>
    </p:spTree>
    <p:extLst>
      <p:ext uri="{BB962C8B-B14F-4D97-AF65-F5344CB8AC3E}">
        <p14:creationId xmlns:p14="http://schemas.microsoft.com/office/powerpoint/2010/main" val="295936582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idx="1"/>
          </p:nvPr>
        </p:nvSpPr>
        <p:spPr>
          <a:xfrm>
            <a:off x="872067" y="1295400"/>
            <a:ext cx="7408333" cy="4830763"/>
          </a:xfrm>
        </p:spPr>
        <p:txBody>
          <a:bodyPr>
            <a:noAutofit/>
          </a:bodyPr>
          <a:lstStyle/>
          <a:p>
            <a:pPr>
              <a:spcBef>
                <a:spcPct val="0"/>
              </a:spcBef>
              <a:buSzTx/>
              <a:defRPr/>
            </a:pPr>
            <a:endParaRPr lang="en-US" altLang="en-US" dirty="0">
              <a:solidFill>
                <a:schemeClr val="tx1"/>
              </a:solidFill>
            </a:endParaRPr>
          </a:p>
          <a:p>
            <a:pPr marL="0" indent="0">
              <a:spcBef>
                <a:spcPct val="0"/>
              </a:spcBef>
              <a:buSzTx/>
              <a:buNone/>
              <a:defRPr/>
            </a:pPr>
            <a:endParaRPr lang="en-US" altLang="en-US" sz="1400" dirty="0">
              <a:solidFill>
                <a:schemeClr val="tx1"/>
              </a:solidFill>
            </a:endParaRPr>
          </a:p>
        </p:txBody>
      </p:sp>
      <p:sp>
        <p:nvSpPr>
          <p:cNvPr id="2" name="Title 1"/>
          <p:cNvSpPr>
            <a:spLocks noGrp="1"/>
          </p:cNvSpPr>
          <p:nvPr>
            <p:ph type="title"/>
          </p:nvPr>
        </p:nvSpPr>
        <p:spPr/>
        <p:txBody>
          <a:bodyPr>
            <a:normAutofit fontScale="90000"/>
          </a:bodyPr>
          <a:lstStyle/>
          <a:p>
            <a:pPr algn="l">
              <a:defRPr/>
            </a:pPr>
            <a:r>
              <a:rPr lang="en-US" altLang="en-US" sz="2200" dirty="0" smtClean="0">
                <a:solidFill>
                  <a:schemeClr val="tx1"/>
                </a:solidFill>
              </a:rPr>
              <a:t/>
            </a:r>
            <a:br>
              <a:rPr lang="en-US" altLang="en-US" sz="2200" dirty="0" smtClean="0">
                <a:solidFill>
                  <a:schemeClr val="tx1"/>
                </a:solidFill>
              </a:rPr>
            </a:br>
            <a:r>
              <a:rPr lang="en-US" altLang="en-US" sz="2200" dirty="0">
                <a:solidFill>
                  <a:schemeClr val="tx1"/>
                </a:solidFill>
              </a:rPr>
              <a:t/>
            </a:r>
            <a:br>
              <a:rPr lang="en-US" altLang="en-US" sz="2200" dirty="0">
                <a:solidFill>
                  <a:schemeClr val="tx1"/>
                </a:solidFill>
              </a:rPr>
            </a:br>
            <a:r>
              <a:rPr lang="en-US" altLang="en-US" sz="2200" dirty="0" smtClean="0">
                <a:solidFill>
                  <a:schemeClr val="tx1"/>
                </a:solidFill>
              </a:rPr>
              <a:t/>
            </a:r>
            <a:br>
              <a:rPr lang="en-US" altLang="en-US" sz="2200" dirty="0" smtClean="0">
                <a:solidFill>
                  <a:schemeClr val="tx1"/>
                </a:solidFill>
              </a:rPr>
            </a:br>
            <a:r>
              <a:rPr lang="en-US" altLang="en-US" sz="2200" dirty="0" smtClean="0">
                <a:solidFill>
                  <a:schemeClr val="tx1"/>
                </a:solidFill>
              </a:rPr>
              <a:t/>
            </a:r>
            <a:br>
              <a:rPr lang="en-US" altLang="en-US" sz="2200" dirty="0" smtClean="0">
                <a:solidFill>
                  <a:schemeClr val="tx1"/>
                </a:solidFill>
              </a:rPr>
            </a:br>
            <a:r>
              <a:rPr lang="en-US" altLang="en-US" sz="5300" dirty="0">
                <a:solidFill>
                  <a:schemeClr val="tx1"/>
                </a:solidFill>
              </a:rPr>
              <a:t/>
            </a:r>
            <a:br>
              <a:rPr lang="en-US" altLang="en-US" sz="5300" dirty="0">
                <a:solidFill>
                  <a:schemeClr val="tx1"/>
                </a:solidFill>
              </a:rPr>
            </a:br>
            <a:r>
              <a:rPr lang="en-US" altLang="en-US" sz="5300" dirty="0" smtClean="0">
                <a:solidFill>
                  <a:schemeClr val="tx1"/>
                </a:solidFill>
              </a:rPr>
              <a:t/>
            </a:r>
            <a:br>
              <a:rPr lang="en-US" altLang="en-US" sz="5300" dirty="0" smtClean="0">
                <a:solidFill>
                  <a:schemeClr val="tx1"/>
                </a:solidFill>
              </a:rPr>
            </a:br>
            <a:r>
              <a:rPr lang="en-US" altLang="en-US" sz="5300" dirty="0">
                <a:solidFill>
                  <a:schemeClr val="tx1"/>
                </a:solidFill>
              </a:rPr>
              <a:t/>
            </a:r>
            <a:br>
              <a:rPr lang="en-US" altLang="en-US" sz="5300" dirty="0">
                <a:solidFill>
                  <a:schemeClr val="tx1"/>
                </a:solidFill>
              </a:rPr>
            </a:br>
            <a:r>
              <a:rPr lang="en-US" altLang="en-US" sz="5300" dirty="0" smtClean="0">
                <a:solidFill>
                  <a:schemeClr val="tx1"/>
                </a:solidFill>
              </a:rPr>
              <a:t/>
            </a:r>
            <a:br>
              <a:rPr lang="en-US" altLang="en-US" sz="5300" dirty="0" smtClean="0">
                <a:solidFill>
                  <a:schemeClr val="tx1"/>
                </a:solidFill>
              </a:rPr>
            </a:br>
            <a:r>
              <a:rPr lang="en-US" altLang="en-US" sz="5300" dirty="0">
                <a:solidFill>
                  <a:schemeClr val="tx1"/>
                </a:solidFill>
              </a:rPr>
              <a:t/>
            </a:r>
            <a:br>
              <a:rPr lang="en-US" altLang="en-US" sz="5300" dirty="0">
                <a:solidFill>
                  <a:schemeClr val="tx1"/>
                </a:solidFill>
              </a:rPr>
            </a:br>
            <a:r>
              <a:rPr lang="en-US" altLang="en-US" sz="5300" dirty="0" smtClean="0">
                <a:solidFill>
                  <a:schemeClr val="tx1"/>
                </a:solidFill>
              </a:rPr>
              <a:t/>
            </a:r>
            <a:br>
              <a:rPr lang="en-US" altLang="en-US" sz="5300" dirty="0" smtClean="0">
                <a:solidFill>
                  <a:schemeClr val="tx1"/>
                </a:solidFill>
              </a:rPr>
            </a:br>
            <a:r>
              <a:rPr lang="en-US" altLang="en-US" sz="5300" dirty="0" smtClean="0">
                <a:solidFill>
                  <a:schemeClr val="tx1"/>
                </a:solidFill>
              </a:rPr>
              <a:t/>
            </a:r>
            <a:br>
              <a:rPr lang="en-US" altLang="en-US" sz="5300" dirty="0" smtClean="0">
                <a:solidFill>
                  <a:schemeClr val="tx1"/>
                </a:solidFill>
              </a:rPr>
            </a:br>
            <a:r>
              <a:rPr lang="en-US" altLang="en-US" sz="5300" dirty="0" smtClean="0">
                <a:solidFill>
                  <a:schemeClr val="tx1"/>
                </a:solidFill>
              </a:rPr>
              <a:t/>
            </a:r>
            <a:br>
              <a:rPr lang="en-US" altLang="en-US" sz="5300" dirty="0" smtClean="0">
                <a:solidFill>
                  <a:schemeClr val="tx1"/>
                </a:solidFill>
              </a:rPr>
            </a:br>
            <a:r>
              <a:rPr lang="en-US" altLang="en-US" sz="5300" dirty="0">
                <a:solidFill>
                  <a:schemeClr val="tx1"/>
                </a:solidFill>
              </a:rPr>
              <a:t/>
            </a:r>
            <a:br>
              <a:rPr lang="en-US" altLang="en-US" sz="5300" dirty="0">
                <a:solidFill>
                  <a:schemeClr val="tx1"/>
                </a:solidFill>
              </a:rPr>
            </a:br>
            <a:r>
              <a:rPr lang="en-US" altLang="en-US" sz="5300" dirty="0" smtClean="0">
                <a:solidFill>
                  <a:schemeClr val="tx1"/>
                </a:solidFill>
              </a:rPr>
              <a:t/>
            </a:r>
            <a:br>
              <a:rPr lang="en-US" altLang="en-US" sz="5300" dirty="0" smtClean="0">
                <a:solidFill>
                  <a:schemeClr val="tx1"/>
                </a:solidFill>
              </a:rPr>
            </a:br>
            <a:r>
              <a:rPr lang="en-US" altLang="en-US" sz="5300" dirty="0">
                <a:solidFill>
                  <a:schemeClr val="tx1"/>
                </a:solidFill>
              </a:rPr>
              <a:t/>
            </a:r>
            <a:br>
              <a:rPr lang="en-US" altLang="en-US" sz="5300" dirty="0">
                <a:solidFill>
                  <a:schemeClr val="tx1"/>
                </a:solidFill>
              </a:rPr>
            </a:br>
            <a:r>
              <a:rPr lang="en-US" altLang="en-US" dirty="0" smtClean="0">
                <a:solidFill>
                  <a:schemeClr val="tx1"/>
                </a:solidFill>
              </a:rPr>
              <a:t>General Liability Coverage Limits</a:t>
            </a:r>
            <a:r>
              <a:rPr lang="en-US" altLang="en-US" sz="2700" b="1" dirty="0">
                <a:solidFill>
                  <a:schemeClr val="tx1"/>
                </a:solidFill>
              </a:rPr>
              <a:t/>
            </a:r>
            <a:br>
              <a:rPr lang="en-US" altLang="en-US" sz="2700" b="1" dirty="0">
                <a:solidFill>
                  <a:schemeClr val="tx1"/>
                </a:solidFill>
              </a:rPr>
            </a:br>
            <a:r>
              <a:rPr lang="en-US" altLang="en-US" sz="1800" dirty="0">
                <a:solidFill>
                  <a:schemeClr val="tx1"/>
                </a:solidFill>
              </a:rPr>
              <a:t/>
            </a:r>
            <a:br>
              <a:rPr lang="en-US" altLang="en-US" sz="1800" dirty="0">
                <a:solidFill>
                  <a:schemeClr val="tx1"/>
                </a:solidFill>
              </a:rPr>
            </a:br>
            <a:r>
              <a:rPr lang="en-US" altLang="en-US" sz="1800" dirty="0" smtClean="0">
                <a:solidFill>
                  <a:schemeClr val="tx1"/>
                </a:solidFill>
              </a:rPr>
              <a:t/>
            </a:r>
            <a:br>
              <a:rPr lang="en-US" altLang="en-US" sz="1800" dirty="0" smtClean="0">
                <a:solidFill>
                  <a:schemeClr val="tx1"/>
                </a:solidFill>
              </a:rPr>
            </a:br>
            <a:r>
              <a:rPr lang="en-US" altLang="en-US" sz="2000" dirty="0" smtClean="0">
                <a:solidFill>
                  <a:schemeClr val="tx1"/>
                </a:solidFill>
                <a:latin typeface="+mn-lt"/>
              </a:rPr>
              <a:t>How </a:t>
            </a:r>
            <a:r>
              <a:rPr lang="en-US" altLang="en-US" sz="2000" dirty="0">
                <a:solidFill>
                  <a:schemeClr val="tx1"/>
                </a:solidFill>
                <a:latin typeface="+mn-lt"/>
              </a:rPr>
              <a:t>much general liability coverage is enough?</a:t>
            </a:r>
            <a:br>
              <a:rPr lang="en-US" altLang="en-US" sz="2000" dirty="0">
                <a:solidFill>
                  <a:schemeClr val="tx1"/>
                </a:solidFill>
                <a:latin typeface="+mn-lt"/>
              </a:rPr>
            </a:br>
            <a:r>
              <a:rPr lang="en-US" altLang="en-US" sz="1600" dirty="0">
                <a:solidFill>
                  <a:schemeClr val="tx1"/>
                </a:solidFill>
                <a:latin typeface="+mn-lt"/>
              </a:rPr>
              <a:t/>
            </a:r>
            <a:br>
              <a:rPr lang="en-US" altLang="en-US" sz="1600" dirty="0">
                <a:solidFill>
                  <a:schemeClr val="tx1"/>
                </a:solidFill>
                <a:latin typeface="+mn-lt"/>
              </a:rPr>
            </a:br>
            <a:r>
              <a:rPr lang="en-US" altLang="en-US" sz="1800" dirty="0">
                <a:solidFill>
                  <a:schemeClr val="tx1"/>
                </a:solidFill>
                <a:latin typeface="+mn-lt"/>
              </a:rPr>
              <a:t>Often a tricky question that </a:t>
            </a:r>
            <a:r>
              <a:rPr lang="en-US" altLang="en-US" sz="1800" dirty="0" smtClean="0">
                <a:solidFill>
                  <a:schemeClr val="tx1"/>
                </a:solidFill>
                <a:latin typeface="+mn-lt"/>
              </a:rPr>
              <a:t>we should </a:t>
            </a:r>
            <a:r>
              <a:rPr lang="en-US" altLang="en-US" sz="1800" dirty="0">
                <a:solidFill>
                  <a:schemeClr val="tx1"/>
                </a:solidFill>
                <a:latin typeface="+mn-lt"/>
              </a:rPr>
              <a:t>be able to assist with</a:t>
            </a:r>
            <a:br>
              <a:rPr lang="en-US" altLang="en-US" sz="1800" dirty="0">
                <a:solidFill>
                  <a:schemeClr val="tx1"/>
                </a:solidFill>
                <a:latin typeface="+mn-lt"/>
              </a:rPr>
            </a:br>
            <a:r>
              <a:rPr lang="en-US" altLang="en-US" sz="1800" dirty="0" smtClean="0">
                <a:solidFill>
                  <a:schemeClr val="tx1"/>
                </a:solidFill>
                <a:latin typeface="+mn-lt"/>
              </a:rPr>
              <a:t/>
            </a:r>
            <a:br>
              <a:rPr lang="en-US" altLang="en-US" sz="1800" dirty="0" smtClean="0">
                <a:solidFill>
                  <a:schemeClr val="tx1"/>
                </a:solidFill>
                <a:latin typeface="+mn-lt"/>
              </a:rPr>
            </a:br>
            <a:r>
              <a:rPr lang="en-US" altLang="en-US" sz="1800" dirty="0" smtClean="0">
                <a:solidFill>
                  <a:schemeClr val="tx1"/>
                </a:solidFill>
                <a:latin typeface="+mn-lt"/>
              </a:rPr>
              <a:t>Most </a:t>
            </a:r>
            <a:r>
              <a:rPr lang="en-US" altLang="en-US" sz="1800" dirty="0">
                <a:solidFill>
                  <a:schemeClr val="tx1"/>
                </a:solidFill>
                <a:latin typeface="+mn-lt"/>
              </a:rPr>
              <a:t>commercial insurance policies provide coverage up to $1,000,000 per any </a:t>
            </a:r>
            <a:r>
              <a:rPr lang="en-US" altLang="en-US" sz="1800" dirty="0" smtClean="0">
                <a:solidFill>
                  <a:schemeClr val="tx1"/>
                </a:solidFill>
                <a:latin typeface="+mn-lt"/>
              </a:rPr>
              <a:t>one occurrence/2M Aggregate.</a:t>
            </a:r>
            <a:r>
              <a:rPr lang="en-US" altLang="en-US" sz="1800" dirty="0">
                <a:solidFill>
                  <a:schemeClr val="tx1"/>
                </a:solidFill>
                <a:latin typeface="+mn-lt"/>
              </a:rPr>
              <a:t/>
            </a:r>
            <a:br>
              <a:rPr lang="en-US" altLang="en-US" sz="1800" dirty="0">
                <a:solidFill>
                  <a:schemeClr val="tx1"/>
                </a:solidFill>
                <a:latin typeface="+mn-lt"/>
              </a:rPr>
            </a:br>
            <a:r>
              <a:rPr lang="en-US" altLang="en-US" sz="1800" dirty="0">
                <a:solidFill>
                  <a:schemeClr val="tx1"/>
                </a:solidFill>
                <a:latin typeface="+mn-lt"/>
              </a:rPr>
              <a:t>Umbrella coverage is available at reasonable premiums for coverage well </a:t>
            </a:r>
            <a:r>
              <a:rPr lang="en-US" altLang="en-US" sz="1800" dirty="0" smtClean="0">
                <a:solidFill>
                  <a:schemeClr val="tx1"/>
                </a:solidFill>
                <a:latin typeface="+mn-lt"/>
              </a:rPr>
              <a:t>beyond </a:t>
            </a:r>
            <a:r>
              <a:rPr lang="en-US" altLang="en-US" sz="1800" dirty="0">
                <a:solidFill>
                  <a:schemeClr val="tx1"/>
                </a:solidFill>
                <a:latin typeface="+mn-lt"/>
              </a:rPr>
              <a:t>$1M and may be important to consider if your center:</a:t>
            </a:r>
            <a:br>
              <a:rPr lang="en-US" altLang="en-US" sz="1800" dirty="0">
                <a:solidFill>
                  <a:schemeClr val="tx1"/>
                </a:solidFill>
                <a:latin typeface="+mn-lt"/>
              </a:rPr>
            </a:br>
            <a:r>
              <a:rPr lang="en-US" altLang="en-US" sz="1050" dirty="0">
                <a:solidFill>
                  <a:schemeClr val="tx1"/>
                </a:solidFill>
                <a:latin typeface="+mn-lt"/>
              </a:rPr>
              <a:t/>
            </a:r>
            <a:br>
              <a:rPr lang="en-US" altLang="en-US" sz="1050" dirty="0">
                <a:solidFill>
                  <a:schemeClr val="tx1"/>
                </a:solidFill>
                <a:latin typeface="+mn-lt"/>
              </a:rPr>
            </a:br>
            <a:r>
              <a:rPr lang="en-US" altLang="en-US" sz="1800" dirty="0">
                <a:solidFill>
                  <a:schemeClr val="tx1"/>
                </a:solidFill>
                <a:latin typeface="+mn-lt"/>
              </a:rPr>
              <a:t>Service alcohol or offers BYOB to patrons</a:t>
            </a:r>
            <a:br>
              <a:rPr lang="en-US" altLang="en-US" sz="1800" dirty="0">
                <a:solidFill>
                  <a:schemeClr val="tx1"/>
                </a:solidFill>
                <a:latin typeface="+mn-lt"/>
              </a:rPr>
            </a:br>
            <a:r>
              <a:rPr lang="en-US" altLang="en-US" sz="1800" dirty="0">
                <a:solidFill>
                  <a:schemeClr val="tx1"/>
                </a:solidFill>
                <a:latin typeface="+mn-lt"/>
              </a:rPr>
              <a:t>Contains higher hazard attractions in addition to bowling (such as go-karts , laser tag, inflatables, rock walls, etc.)</a:t>
            </a:r>
            <a:br>
              <a:rPr lang="en-US" altLang="en-US" sz="1800" dirty="0">
                <a:solidFill>
                  <a:schemeClr val="tx1"/>
                </a:solidFill>
                <a:latin typeface="+mn-lt"/>
              </a:rPr>
            </a:br>
            <a:r>
              <a:rPr lang="en-US" altLang="en-US" sz="1800" dirty="0">
                <a:solidFill>
                  <a:schemeClr val="tx1"/>
                </a:solidFill>
                <a:latin typeface="+mn-lt"/>
              </a:rPr>
              <a:t/>
            </a:r>
            <a:br>
              <a:rPr lang="en-US" altLang="en-US" sz="1800" dirty="0">
                <a:solidFill>
                  <a:schemeClr val="tx1"/>
                </a:solidFill>
                <a:latin typeface="+mn-lt"/>
              </a:rPr>
            </a:br>
            <a:r>
              <a:rPr lang="en-US" altLang="en-US" sz="1800" dirty="0">
                <a:solidFill>
                  <a:schemeClr val="tx1"/>
                </a:solidFill>
                <a:latin typeface="+mn-lt"/>
              </a:rPr>
              <a:t>Jury awards have been growing over time so it is important to consider the </a:t>
            </a:r>
            <a:r>
              <a:rPr lang="en-US" altLang="en-US" sz="1800" dirty="0" smtClean="0">
                <a:solidFill>
                  <a:schemeClr val="tx1"/>
                </a:solidFill>
                <a:latin typeface="+mn-lt"/>
              </a:rPr>
              <a:t>limits</a:t>
            </a:r>
            <a:r>
              <a:rPr lang="en-US" altLang="en-US" sz="1800" dirty="0">
                <a:solidFill>
                  <a:schemeClr val="tx1"/>
                </a:solidFill>
                <a:latin typeface="+mn-lt"/>
              </a:rPr>
              <a:t/>
            </a:r>
            <a:br>
              <a:rPr lang="en-US" altLang="en-US" sz="1800" dirty="0">
                <a:solidFill>
                  <a:schemeClr val="tx1"/>
                </a:solidFill>
                <a:latin typeface="+mn-lt"/>
              </a:rPr>
            </a:br>
            <a:r>
              <a:rPr lang="en-US" altLang="en-US" sz="1800" dirty="0">
                <a:solidFill>
                  <a:schemeClr val="tx1"/>
                </a:solidFill>
                <a:latin typeface="+mn-lt"/>
              </a:rPr>
              <a:t/>
            </a:r>
            <a:br>
              <a:rPr lang="en-US" altLang="en-US" sz="1800" dirty="0">
                <a:solidFill>
                  <a:schemeClr val="tx1"/>
                </a:solidFill>
                <a:latin typeface="+mn-lt"/>
              </a:rPr>
            </a:br>
            <a:r>
              <a:rPr lang="en-US" altLang="en-US" sz="1800" dirty="0">
                <a:solidFill>
                  <a:schemeClr val="tx1"/>
                </a:solidFill>
              </a:rPr>
              <a:t/>
            </a:r>
            <a:br>
              <a:rPr lang="en-US" altLang="en-US" sz="1800" dirty="0">
                <a:solidFill>
                  <a:schemeClr val="tx1"/>
                </a:solidFill>
              </a:rPr>
            </a:br>
            <a:r>
              <a:rPr lang="en-US" altLang="en-US" sz="1800" dirty="0">
                <a:solidFill>
                  <a:schemeClr val="tx1"/>
                </a:solidFill>
              </a:rPr>
              <a:t/>
            </a:r>
            <a:br>
              <a:rPr lang="en-US" altLang="en-US" sz="1800" dirty="0">
                <a:solidFill>
                  <a:schemeClr val="tx1"/>
                </a:solidFill>
              </a:rPr>
            </a:br>
            <a:r>
              <a:rPr lang="en-US" altLang="en-US" sz="2000" dirty="0">
                <a:solidFill>
                  <a:schemeClr val="tx1"/>
                </a:solidFill>
                <a:latin typeface="+mn-lt"/>
              </a:rPr>
              <a:t/>
            </a:r>
            <a:br>
              <a:rPr lang="en-US" altLang="en-US" sz="2000" dirty="0">
                <a:solidFill>
                  <a:schemeClr val="tx1"/>
                </a:solidFill>
                <a:latin typeface="+mn-lt"/>
              </a:rPr>
            </a:br>
            <a:r>
              <a:rPr lang="en-US" altLang="en-US" sz="1800" dirty="0">
                <a:solidFill>
                  <a:schemeClr val="tx1"/>
                </a:solidFill>
              </a:rPr>
              <a:t/>
            </a:r>
            <a:br>
              <a:rPr lang="en-US" altLang="en-US" sz="1800" dirty="0">
                <a:solidFill>
                  <a:schemeClr val="tx1"/>
                </a:solidFill>
              </a:rPr>
            </a:br>
            <a:r>
              <a:rPr lang="en-US" altLang="en-US" sz="1800" dirty="0">
                <a:solidFill>
                  <a:schemeClr val="tx1"/>
                </a:solidFill>
              </a:rPr>
              <a:t/>
            </a:r>
            <a:br>
              <a:rPr lang="en-US" altLang="en-US" sz="1800" dirty="0">
                <a:solidFill>
                  <a:schemeClr val="tx1"/>
                </a:solidFill>
              </a:rPr>
            </a:br>
            <a:r>
              <a:rPr lang="en-US" altLang="en-US" sz="1800" dirty="0">
                <a:solidFill>
                  <a:schemeClr val="tx1"/>
                </a:solidFill>
              </a:rPr>
              <a:t/>
            </a:r>
            <a:br>
              <a:rPr lang="en-US" altLang="en-US" sz="1800" dirty="0">
                <a:solidFill>
                  <a:schemeClr val="tx1"/>
                </a:solidFill>
              </a:rPr>
            </a:br>
            <a:r>
              <a:rPr lang="en-US" altLang="en-US" sz="1600" dirty="0">
                <a:solidFill>
                  <a:srgbClr val="717075"/>
                </a:solidFill>
                <a:latin typeface="+mn-lt"/>
                <a:ea typeface="ＭＳ Ｐゴシック" pitchFamily="34" charset="-128"/>
              </a:rPr>
              <a:t/>
            </a:r>
            <a:br>
              <a:rPr lang="en-US" altLang="en-US" sz="1600" dirty="0">
                <a:solidFill>
                  <a:srgbClr val="717075"/>
                </a:solidFill>
                <a:latin typeface="+mn-lt"/>
                <a:ea typeface="ＭＳ Ｐゴシック" pitchFamily="34" charset="-128"/>
              </a:rPr>
            </a:br>
            <a:r>
              <a:rPr lang="en-US" altLang="en-US" sz="1600" dirty="0" smtClean="0">
                <a:solidFill>
                  <a:schemeClr val="tx1"/>
                </a:solidFill>
                <a:latin typeface="+mn-lt"/>
              </a:rPr>
              <a:t/>
            </a:r>
            <a:br>
              <a:rPr lang="en-US" altLang="en-US" sz="1600" dirty="0" smtClean="0">
                <a:solidFill>
                  <a:schemeClr val="tx1"/>
                </a:solidFill>
                <a:latin typeface="+mn-lt"/>
              </a:rPr>
            </a:br>
            <a:r>
              <a:rPr lang="en-US" sz="1600" dirty="0">
                <a:solidFill>
                  <a:srgbClr val="717075"/>
                </a:solidFill>
                <a:latin typeface="Arial" charset="0"/>
                <a:ea typeface="ＭＳ Ｐゴシック" charset="-128"/>
              </a:rPr>
              <a:t/>
            </a:r>
            <a:br>
              <a:rPr lang="en-US" sz="1600" dirty="0">
                <a:solidFill>
                  <a:srgbClr val="717075"/>
                </a:solidFill>
                <a:latin typeface="Arial" charset="0"/>
                <a:ea typeface="ＭＳ Ｐゴシック" charset="-128"/>
              </a:rPr>
            </a:br>
            <a:r>
              <a:rPr lang="en-US" altLang="en-US" sz="5300" dirty="0" smtClean="0">
                <a:solidFill>
                  <a:schemeClr val="tx1"/>
                </a:solidFill>
              </a:rPr>
              <a:t/>
            </a:r>
            <a:br>
              <a:rPr lang="en-US" altLang="en-US" sz="5300" dirty="0" smtClean="0">
                <a:solidFill>
                  <a:schemeClr val="tx1"/>
                </a:solidFill>
              </a:rPr>
            </a:br>
            <a:r>
              <a:rPr lang="en-US" altLang="en-US" sz="5300" dirty="0">
                <a:solidFill>
                  <a:schemeClr val="tx1"/>
                </a:solidFill>
              </a:rPr>
              <a:t/>
            </a:r>
            <a:br>
              <a:rPr lang="en-US" altLang="en-US" sz="5300" dirty="0">
                <a:solidFill>
                  <a:schemeClr val="tx1"/>
                </a:solidFill>
              </a:rPr>
            </a:br>
            <a:r>
              <a:rPr lang="en-US" altLang="en-US" sz="5300" dirty="0" smtClean="0">
                <a:solidFill>
                  <a:schemeClr val="tx1"/>
                </a:solidFill>
              </a:rPr>
              <a:t/>
            </a:r>
            <a:br>
              <a:rPr lang="en-US" altLang="en-US" sz="5300" dirty="0" smtClean="0">
                <a:solidFill>
                  <a:schemeClr val="tx1"/>
                </a:solidFill>
              </a:rPr>
            </a:br>
            <a:r>
              <a:rPr lang="en-US" altLang="en-US" sz="5300" dirty="0">
                <a:solidFill>
                  <a:schemeClr val="tx1"/>
                </a:solidFill>
              </a:rPr>
              <a:t/>
            </a:r>
            <a:br>
              <a:rPr lang="en-US" altLang="en-US" sz="5300" dirty="0">
                <a:solidFill>
                  <a:schemeClr val="tx1"/>
                </a:solidFill>
              </a:rPr>
            </a:br>
            <a:r>
              <a:rPr lang="en-US" altLang="en-US" sz="1200" dirty="0">
                <a:solidFill>
                  <a:schemeClr val="tx1"/>
                </a:solidFill>
              </a:rPr>
              <a:t/>
            </a:r>
            <a:br>
              <a:rPr lang="en-US" altLang="en-US" sz="1200" dirty="0">
                <a:solidFill>
                  <a:schemeClr val="tx1"/>
                </a:solidFill>
              </a:rPr>
            </a:br>
            <a:endParaRPr lang="en-US" sz="12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5562600"/>
            <a:ext cx="1190476" cy="1047619"/>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05600" y="5795896"/>
            <a:ext cx="2095500" cy="581025"/>
          </a:xfrm>
          <a:prstGeom prst="rect">
            <a:avLst/>
          </a:prstGeom>
        </p:spPr>
      </p:pic>
    </p:spTree>
    <p:extLst>
      <p:ext uri="{BB962C8B-B14F-4D97-AF65-F5344CB8AC3E}">
        <p14:creationId xmlns:p14="http://schemas.microsoft.com/office/powerpoint/2010/main" val="226599390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idx="1"/>
          </p:nvPr>
        </p:nvSpPr>
        <p:spPr>
          <a:xfrm>
            <a:off x="872067" y="1295400"/>
            <a:ext cx="7408333" cy="4830763"/>
          </a:xfrm>
        </p:spPr>
        <p:txBody>
          <a:bodyPr>
            <a:noAutofit/>
          </a:bodyPr>
          <a:lstStyle/>
          <a:p>
            <a:pPr>
              <a:spcBef>
                <a:spcPct val="0"/>
              </a:spcBef>
              <a:buSzTx/>
              <a:defRPr/>
            </a:pPr>
            <a:endParaRPr lang="en-US" altLang="en-US" dirty="0">
              <a:solidFill>
                <a:schemeClr val="tx1"/>
              </a:solidFill>
            </a:endParaRPr>
          </a:p>
          <a:p>
            <a:pPr marL="0" indent="0">
              <a:spcBef>
                <a:spcPct val="0"/>
              </a:spcBef>
              <a:buSzTx/>
              <a:buNone/>
              <a:defRPr/>
            </a:pPr>
            <a:endParaRPr lang="en-US" altLang="en-US" sz="1400" dirty="0">
              <a:solidFill>
                <a:schemeClr val="tx1"/>
              </a:solidFill>
            </a:endParaRPr>
          </a:p>
        </p:txBody>
      </p:sp>
      <p:sp>
        <p:nvSpPr>
          <p:cNvPr id="2" name="Title 1"/>
          <p:cNvSpPr>
            <a:spLocks noGrp="1"/>
          </p:cNvSpPr>
          <p:nvPr>
            <p:ph type="title"/>
          </p:nvPr>
        </p:nvSpPr>
        <p:spPr/>
        <p:txBody>
          <a:bodyPr>
            <a:normAutofit fontScale="90000"/>
          </a:bodyPr>
          <a:lstStyle/>
          <a:p>
            <a:pPr algn="l">
              <a:defRPr/>
            </a:pPr>
            <a:r>
              <a:rPr lang="en-US" altLang="en-US" sz="2200" dirty="0" smtClean="0">
                <a:solidFill>
                  <a:schemeClr val="tx1"/>
                </a:solidFill>
              </a:rPr>
              <a:t/>
            </a:r>
            <a:br>
              <a:rPr lang="en-US" altLang="en-US" sz="2200" dirty="0" smtClean="0">
                <a:solidFill>
                  <a:schemeClr val="tx1"/>
                </a:solidFill>
              </a:rPr>
            </a:br>
            <a:r>
              <a:rPr lang="en-US" altLang="en-US" sz="2200" dirty="0">
                <a:solidFill>
                  <a:schemeClr val="tx1"/>
                </a:solidFill>
              </a:rPr>
              <a:t/>
            </a:r>
            <a:br>
              <a:rPr lang="en-US" altLang="en-US" sz="2200" dirty="0">
                <a:solidFill>
                  <a:schemeClr val="tx1"/>
                </a:solidFill>
              </a:rPr>
            </a:br>
            <a:r>
              <a:rPr lang="en-US" altLang="en-US" sz="2200" dirty="0" smtClean="0">
                <a:solidFill>
                  <a:schemeClr val="tx1"/>
                </a:solidFill>
              </a:rPr>
              <a:t/>
            </a:r>
            <a:br>
              <a:rPr lang="en-US" altLang="en-US" sz="2200" dirty="0" smtClean="0">
                <a:solidFill>
                  <a:schemeClr val="tx1"/>
                </a:solidFill>
              </a:rPr>
            </a:br>
            <a:r>
              <a:rPr lang="en-US" altLang="en-US" sz="2200" dirty="0" smtClean="0">
                <a:solidFill>
                  <a:schemeClr val="tx1"/>
                </a:solidFill>
              </a:rPr>
              <a:t/>
            </a:r>
            <a:br>
              <a:rPr lang="en-US" altLang="en-US" sz="2200" dirty="0" smtClean="0">
                <a:solidFill>
                  <a:schemeClr val="tx1"/>
                </a:solidFill>
              </a:rPr>
            </a:br>
            <a:r>
              <a:rPr lang="en-US" altLang="en-US" sz="5300" dirty="0">
                <a:solidFill>
                  <a:schemeClr val="tx1"/>
                </a:solidFill>
              </a:rPr>
              <a:t/>
            </a:r>
            <a:br>
              <a:rPr lang="en-US" altLang="en-US" sz="5300" dirty="0">
                <a:solidFill>
                  <a:schemeClr val="tx1"/>
                </a:solidFill>
              </a:rPr>
            </a:br>
            <a:r>
              <a:rPr lang="en-US" altLang="en-US" sz="5300" dirty="0" smtClean="0">
                <a:solidFill>
                  <a:schemeClr val="tx1"/>
                </a:solidFill>
              </a:rPr>
              <a:t/>
            </a:r>
            <a:br>
              <a:rPr lang="en-US" altLang="en-US" sz="5300" dirty="0" smtClean="0">
                <a:solidFill>
                  <a:schemeClr val="tx1"/>
                </a:solidFill>
              </a:rPr>
            </a:br>
            <a:r>
              <a:rPr lang="en-US" altLang="en-US" sz="5300" dirty="0">
                <a:solidFill>
                  <a:schemeClr val="tx1"/>
                </a:solidFill>
              </a:rPr>
              <a:t/>
            </a:r>
            <a:br>
              <a:rPr lang="en-US" altLang="en-US" sz="5300" dirty="0">
                <a:solidFill>
                  <a:schemeClr val="tx1"/>
                </a:solidFill>
              </a:rPr>
            </a:br>
            <a:r>
              <a:rPr lang="en-US" altLang="en-US" sz="5300" dirty="0" smtClean="0">
                <a:solidFill>
                  <a:schemeClr val="tx1"/>
                </a:solidFill>
              </a:rPr>
              <a:t/>
            </a:r>
            <a:br>
              <a:rPr lang="en-US" altLang="en-US" sz="5300" dirty="0" smtClean="0">
                <a:solidFill>
                  <a:schemeClr val="tx1"/>
                </a:solidFill>
              </a:rPr>
            </a:br>
            <a:r>
              <a:rPr lang="en-US" altLang="en-US" sz="5300" dirty="0">
                <a:solidFill>
                  <a:schemeClr val="tx1"/>
                </a:solidFill>
              </a:rPr>
              <a:t/>
            </a:r>
            <a:br>
              <a:rPr lang="en-US" altLang="en-US" sz="5300" dirty="0">
                <a:solidFill>
                  <a:schemeClr val="tx1"/>
                </a:solidFill>
              </a:rPr>
            </a:br>
            <a:r>
              <a:rPr lang="en-US" altLang="en-US" sz="5300" dirty="0" smtClean="0">
                <a:solidFill>
                  <a:schemeClr val="tx1"/>
                </a:solidFill>
              </a:rPr>
              <a:t/>
            </a:r>
            <a:br>
              <a:rPr lang="en-US" altLang="en-US" sz="5300" dirty="0" smtClean="0">
                <a:solidFill>
                  <a:schemeClr val="tx1"/>
                </a:solidFill>
              </a:rPr>
            </a:br>
            <a:r>
              <a:rPr lang="en-US" altLang="en-US" sz="5300" dirty="0" smtClean="0">
                <a:solidFill>
                  <a:schemeClr val="tx1"/>
                </a:solidFill>
              </a:rPr>
              <a:t/>
            </a:r>
            <a:br>
              <a:rPr lang="en-US" altLang="en-US" sz="5300" dirty="0" smtClean="0">
                <a:solidFill>
                  <a:schemeClr val="tx1"/>
                </a:solidFill>
              </a:rPr>
            </a:br>
            <a:r>
              <a:rPr lang="en-US" altLang="en-US" sz="5300" dirty="0" smtClean="0">
                <a:solidFill>
                  <a:schemeClr val="tx1"/>
                </a:solidFill>
              </a:rPr>
              <a:t/>
            </a:r>
            <a:br>
              <a:rPr lang="en-US" altLang="en-US" sz="5300" dirty="0" smtClean="0">
                <a:solidFill>
                  <a:schemeClr val="tx1"/>
                </a:solidFill>
              </a:rPr>
            </a:br>
            <a:r>
              <a:rPr lang="en-US" altLang="en-US" sz="5300" dirty="0">
                <a:solidFill>
                  <a:schemeClr val="tx1"/>
                </a:solidFill>
              </a:rPr>
              <a:t/>
            </a:r>
            <a:br>
              <a:rPr lang="en-US" altLang="en-US" sz="5300" dirty="0">
                <a:solidFill>
                  <a:schemeClr val="tx1"/>
                </a:solidFill>
              </a:rPr>
            </a:br>
            <a:r>
              <a:rPr lang="en-US" altLang="en-US" sz="5300" dirty="0" smtClean="0">
                <a:solidFill>
                  <a:schemeClr val="tx1"/>
                </a:solidFill>
              </a:rPr>
              <a:t/>
            </a:r>
            <a:br>
              <a:rPr lang="en-US" altLang="en-US" sz="5300" dirty="0" smtClean="0">
                <a:solidFill>
                  <a:schemeClr val="tx1"/>
                </a:solidFill>
              </a:rPr>
            </a:br>
            <a:r>
              <a:rPr lang="en-US" altLang="en-US" sz="5300" dirty="0">
                <a:solidFill>
                  <a:schemeClr val="tx1"/>
                </a:solidFill>
              </a:rPr>
              <a:t/>
            </a:r>
            <a:br>
              <a:rPr lang="en-US" altLang="en-US" sz="5300" dirty="0">
                <a:solidFill>
                  <a:schemeClr val="tx1"/>
                </a:solidFill>
              </a:rPr>
            </a:br>
            <a:r>
              <a:rPr lang="en-US" altLang="en-US" dirty="0" smtClean="0">
                <a:solidFill>
                  <a:schemeClr val="tx1"/>
                </a:solidFill>
              </a:rPr>
              <a:t>General Liability Coverage Limits</a:t>
            </a:r>
            <a:r>
              <a:rPr lang="en-US" altLang="en-US" sz="2700" b="1" dirty="0">
                <a:solidFill>
                  <a:schemeClr val="tx1"/>
                </a:solidFill>
              </a:rPr>
              <a:t/>
            </a:r>
            <a:br>
              <a:rPr lang="en-US" altLang="en-US" sz="2700" b="1" dirty="0">
                <a:solidFill>
                  <a:schemeClr val="tx1"/>
                </a:solidFill>
              </a:rPr>
            </a:br>
            <a:r>
              <a:rPr lang="en-US" altLang="en-US" sz="1800" dirty="0">
                <a:solidFill>
                  <a:schemeClr val="tx1"/>
                </a:solidFill>
              </a:rPr>
              <a:t/>
            </a:r>
            <a:br>
              <a:rPr lang="en-US" altLang="en-US" sz="1800" dirty="0">
                <a:solidFill>
                  <a:schemeClr val="tx1"/>
                </a:solidFill>
              </a:rPr>
            </a:br>
            <a:r>
              <a:rPr lang="en-US" altLang="en-US" sz="1800" dirty="0" smtClean="0">
                <a:solidFill>
                  <a:schemeClr val="tx1"/>
                </a:solidFill>
              </a:rPr>
              <a:t/>
            </a:r>
            <a:br>
              <a:rPr lang="en-US" altLang="en-US" sz="1800" dirty="0" smtClean="0">
                <a:solidFill>
                  <a:schemeClr val="tx1"/>
                </a:solidFill>
              </a:rPr>
            </a:br>
            <a:r>
              <a:rPr lang="en-US" altLang="en-US" sz="2000" dirty="0" smtClean="0">
                <a:solidFill>
                  <a:schemeClr val="tx1"/>
                </a:solidFill>
                <a:latin typeface="+mn-lt"/>
              </a:rPr>
              <a:t>How </a:t>
            </a:r>
            <a:r>
              <a:rPr lang="en-US" altLang="en-US" sz="2000" dirty="0">
                <a:solidFill>
                  <a:schemeClr val="tx1"/>
                </a:solidFill>
                <a:latin typeface="+mn-lt"/>
              </a:rPr>
              <a:t>much general liability coverage is enough?</a:t>
            </a:r>
            <a:br>
              <a:rPr lang="en-US" altLang="en-US" sz="2000" dirty="0">
                <a:solidFill>
                  <a:schemeClr val="tx1"/>
                </a:solidFill>
                <a:latin typeface="+mn-lt"/>
              </a:rPr>
            </a:br>
            <a:r>
              <a:rPr lang="en-US" altLang="en-US" sz="1600" dirty="0">
                <a:solidFill>
                  <a:schemeClr val="tx1"/>
                </a:solidFill>
                <a:latin typeface="+mn-lt"/>
              </a:rPr>
              <a:t/>
            </a:r>
            <a:br>
              <a:rPr lang="en-US" altLang="en-US" sz="1600" dirty="0">
                <a:solidFill>
                  <a:schemeClr val="tx1"/>
                </a:solidFill>
                <a:latin typeface="+mn-lt"/>
              </a:rPr>
            </a:br>
            <a:r>
              <a:rPr lang="en-US" altLang="en-US" sz="1800" dirty="0">
                <a:solidFill>
                  <a:schemeClr val="tx1"/>
                </a:solidFill>
                <a:latin typeface="+mn-lt"/>
              </a:rPr>
              <a:t>Often a tricky question that </a:t>
            </a:r>
            <a:r>
              <a:rPr lang="en-US" altLang="en-US" sz="1800" dirty="0" smtClean="0">
                <a:solidFill>
                  <a:schemeClr val="tx1"/>
                </a:solidFill>
                <a:latin typeface="+mn-lt"/>
              </a:rPr>
              <a:t>we should </a:t>
            </a:r>
            <a:r>
              <a:rPr lang="en-US" altLang="en-US" sz="1800" dirty="0">
                <a:solidFill>
                  <a:schemeClr val="tx1"/>
                </a:solidFill>
                <a:latin typeface="+mn-lt"/>
              </a:rPr>
              <a:t>be able to assist with</a:t>
            </a:r>
            <a:br>
              <a:rPr lang="en-US" altLang="en-US" sz="1800" dirty="0">
                <a:solidFill>
                  <a:schemeClr val="tx1"/>
                </a:solidFill>
                <a:latin typeface="+mn-lt"/>
              </a:rPr>
            </a:br>
            <a:r>
              <a:rPr lang="en-US" altLang="en-US" sz="1800" dirty="0" smtClean="0">
                <a:solidFill>
                  <a:schemeClr val="tx1"/>
                </a:solidFill>
                <a:latin typeface="+mn-lt"/>
              </a:rPr>
              <a:t/>
            </a:r>
            <a:br>
              <a:rPr lang="en-US" altLang="en-US" sz="1800" dirty="0" smtClean="0">
                <a:solidFill>
                  <a:schemeClr val="tx1"/>
                </a:solidFill>
                <a:latin typeface="+mn-lt"/>
              </a:rPr>
            </a:br>
            <a:r>
              <a:rPr lang="en-US" altLang="en-US" sz="1800" dirty="0" smtClean="0">
                <a:solidFill>
                  <a:schemeClr val="tx1"/>
                </a:solidFill>
                <a:latin typeface="+mn-lt"/>
              </a:rPr>
              <a:t>Most </a:t>
            </a:r>
            <a:r>
              <a:rPr lang="en-US" altLang="en-US" sz="1800" dirty="0">
                <a:solidFill>
                  <a:schemeClr val="tx1"/>
                </a:solidFill>
                <a:latin typeface="+mn-lt"/>
              </a:rPr>
              <a:t>commercial insurance policies provide coverage up to $1,000,000 per any </a:t>
            </a:r>
            <a:r>
              <a:rPr lang="en-US" altLang="en-US" sz="1800" dirty="0" smtClean="0">
                <a:solidFill>
                  <a:schemeClr val="tx1"/>
                </a:solidFill>
                <a:latin typeface="+mn-lt"/>
              </a:rPr>
              <a:t>one occurrence/2M Aggregate.</a:t>
            </a:r>
            <a:r>
              <a:rPr lang="en-US" altLang="en-US" sz="1800" dirty="0">
                <a:solidFill>
                  <a:schemeClr val="tx1"/>
                </a:solidFill>
                <a:latin typeface="+mn-lt"/>
              </a:rPr>
              <a:t/>
            </a:r>
            <a:br>
              <a:rPr lang="en-US" altLang="en-US" sz="1800" dirty="0">
                <a:solidFill>
                  <a:schemeClr val="tx1"/>
                </a:solidFill>
                <a:latin typeface="+mn-lt"/>
              </a:rPr>
            </a:br>
            <a:r>
              <a:rPr lang="en-US" altLang="en-US" sz="1800" dirty="0">
                <a:solidFill>
                  <a:schemeClr val="tx1"/>
                </a:solidFill>
                <a:latin typeface="+mn-lt"/>
              </a:rPr>
              <a:t>Umbrella coverage is available at reasonable premiums for coverage well </a:t>
            </a:r>
            <a:r>
              <a:rPr lang="en-US" altLang="en-US" sz="1800" dirty="0" smtClean="0">
                <a:solidFill>
                  <a:schemeClr val="tx1"/>
                </a:solidFill>
                <a:latin typeface="+mn-lt"/>
              </a:rPr>
              <a:t>beyond </a:t>
            </a:r>
            <a:r>
              <a:rPr lang="en-US" altLang="en-US" sz="1800" dirty="0">
                <a:solidFill>
                  <a:schemeClr val="tx1"/>
                </a:solidFill>
                <a:latin typeface="+mn-lt"/>
              </a:rPr>
              <a:t>$1M and may be important to consider if your center:</a:t>
            </a:r>
            <a:br>
              <a:rPr lang="en-US" altLang="en-US" sz="1800" dirty="0">
                <a:solidFill>
                  <a:schemeClr val="tx1"/>
                </a:solidFill>
                <a:latin typeface="+mn-lt"/>
              </a:rPr>
            </a:br>
            <a:r>
              <a:rPr lang="en-US" altLang="en-US" sz="1050" dirty="0">
                <a:solidFill>
                  <a:schemeClr val="tx1"/>
                </a:solidFill>
                <a:latin typeface="+mn-lt"/>
              </a:rPr>
              <a:t/>
            </a:r>
            <a:br>
              <a:rPr lang="en-US" altLang="en-US" sz="1050" dirty="0">
                <a:solidFill>
                  <a:schemeClr val="tx1"/>
                </a:solidFill>
                <a:latin typeface="+mn-lt"/>
              </a:rPr>
            </a:br>
            <a:r>
              <a:rPr lang="en-US" altLang="en-US" sz="1800" dirty="0">
                <a:solidFill>
                  <a:schemeClr val="tx1"/>
                </a:solidFill>
                <a:latin typeface="+mn-lt"/>
              </a:rPr>
              <a:t>Service alcohol or offers BYOB to patrons</a:t>
            </a:r>
            <a:br>
              <a:rPr lang="en-US" altLang="en-US" sz="1800" dirty="0">
                <a:solidFill>
                  <a:schemeClr val="tx1"/>
                </a:solidFill>
                <a:latin typeface="+mn-lt"/>
              </a:rPr>
            </a:br>
            <a:r>
              <a:rPr lang="en-US" altLang="en-US" sz="1800" dirty="0">
                <a:solidFill>
                  <a:schemeClr val="tx1"/>
                </a:solidFill>
                <a:latin typeface="+mn-lt"/>
              </a:rPr>
              <a:t>Contains higher hazard attractions in addition to bowling (such as go-karts , laser tag, inflatables, rock walls, etc.)</a:t>
            </a:r>
            <a:br>
              <a:rPr lang="en-US" altLang="en-US" sz="1800" dirty="0">
                <a:solidFill>
                  <a:schemeClr val="tx1"/>
                </a:solidFill>
                <a:latin typeface="+mn-lt"/>
              </a:rPr>
            </a:br>
            <a:r>
              <a:rPr lang="en-US" altLang="en-US" sz="1800" dirty="0">
                <a:solidFill>
                  <a:schemeClr val="tx1"/>
                </a:solidFill>
                <a:latin typeface="+mn-lt"/>
              </a:rPr>
              <a:t/>
            </a:r>
            <a:br>
              <a:rPr lang="en-US" altLang="en-US" sz="1800" dirty="0">
                <a:solidFill>
                  <a:schemeClr val="tx1"/>
                </a:solidFill>
                <a:latin typeface="+mn-lt"/>
              </a:rPr>
            </a:br>
            <a:r>
              <a:rPr lang="en-US" altLang="en-US" sz="1800" dirty="0">
                <a:solidFill>
                  <a:schemeClr val="tx1"/>
                </a:solidFill>
                <a:latin typeface="+mn-lt"/>
              </a:rPr>
              <a:t>Jury awards have been growing over time so it is important to consider the </a:t>
            </a:r>
            <a:r>
              <a:rPr lang="en-US" altLang="en-US" sz="1800" dirty="0" smtClean="0">
                <a:solidFill>
                  <a:schemeClr val="tx1"/>
                </a:solidFill>
                <a:latin typeface="+mn-lt"/>
              </a:rPr>
              <a:t>limits</a:t>
            </a:r>
            <a:r>
              <a:rPr lang="en-US" altLang="en-US" sz="1800" dirty="0">
                <a:solidFill>
                  <a:schemeClr val="tx1"/>
                </a:solidFill>
                <a:latin typeface="+mn-lt"/>
              </a:rPr>
              <a:t/>
            </a:r>
            <a:br>
              <a:rPr lang="en-US" altLang="en-US" sz="1800" dirty="0">
                <a:solidFill>
                  <a:schemeClr val="tx1"/>
                </a:solidFill>
                <a:latin typeface="+mn-lt"/>
              </a:rPr>
            </a:br>
            <a:r>
              <a:rPr lang="en-US" altLang="en-US" sz="1800" dirty="0">
                <a:solidFill>
                  <a:schemeClr val="tx1"/>
                </a:solidFill>
                <a:latin typeface="+mn-lt"/>
              </a:rPr>
              <a:t/>
            </a:r>
            <a:br>
              <a:rPr lang="en-US" altLang="en-US" sz="1800" dirty="0">
                <a:solidFill>
                  <a:schemeClr val="tx1"/>
                </a:solidFill>
                <a:latin typeface="+mn-lt"/>
              </a:rPr>
            </a:br>
            <a:r>
              <a:rPr lang="en-US" altLang="en-US" sz="1800" dirty="0">
                <a:solidFill>
                  <a:schemeClr val="tx1"/>
                </a:solidFill>
              </a:rPr>
              <a:t/>
            </a:r>
            <a:br>
              <a:rPr lang="en-US" altLang="en-US" sz="1800" dirty="0">
                <a:solidFill>
                  <a:schemeClr val="tx1"/>
                </a:solidFill>
              </a:rPr>
            </a:br>
            <a:r>
              <a:rPr lang="en-US" altLang="en-US" sz="1800" dirty="0">
                <a:solidFill>
                  <a:schemeClr val="tx1"/>
                </a:solidFill>
              </a:rPr>
              <a:t/>
            </a:r>
            <a:br>
              <a:rPr lang="en-US" altLang="en-US" sz="1800" dirty="0">
                <a:solidFill>
                  <a:schemeClr val="tx1"/>
                </a:solidFill>
              </a:rPr>
            </a:br>
            <a:r>
              <a:rPr lang="en-US" altLang="en-US" sz="2000" dirty="0">
                <a:solidFill>
                  <a:schemeClr val="tx1"/>
                </a:solidFill>
                <a:latin typeface="+mn-lt"/>
              </a:rPr>
              <a:t/>
            </a:r>
            <a:br>
              <a:rPr lang="en-US" altLang="en-US" sz="2000" dirty="0">
                <a:solidFill>
                  <a:schemeClr val="tx1"/>
                </a:solidFill>
                <a:latin typeface="+mn-lt"/>
              </a:rPr>
            </a:br>
            <a:r>
              <a:rPr lang="en-US" altLang="en-US" sz="1800" dirty="0">
                <a:solidFill>
                  <a:schemeClr val="tx1"/>
                </a:solidFill>
              </a:rPr>
              <a:t/>
            </a:r>
            <a:br>
              <a:rPr lang="en-US" altLang="en-US" sz="1800" dirty="0">
                <a:solidFill>
                  <a:schemeClr val="tx1"/>
                </a:solidFill>
              </a:rPr>
            </a:br>
            <a:r>
              <a:rPr lang="en-US" altLang="en-US" sz="1800" dirty="0">
                <a:solidFill>
                  <a:schemeClr val="tx1"/>
                </a:solidFill>
              </a:rPr>
              <a:t/>
            </a:r>
            <a:br>
              <a:rPr lang="en-US" altLang="en-US" sz="1800" dirty="0">
                <a:solidFill>
                  <a:schemeClr val="tx1"/>
                </a:solidFill>
              </a:rPr>
            </a:br>
            <a:r>
              <a:rPr lang="en-US" altLang="en-US" sz="1800" dirty="0">
                <a:solidFill>
                  <a:schemeClr val="tx1"/>
                </a:solidFill>
              </a:rPr>
              <a:t/>
            </a:r>
            <a:br>
              <a:rPr lang="en-US" altLang="en-US" sz="1800" dirty="0">
                <a:solidFill>
                  <a:schemeClr val="tx1"/>
                </a:solidFill>
              </a:rPr>
            </a:br>
            <a:r>
              <a:rPr lang="en-US" altLang="en-US" sz="1600" dirty="0">
                <a:solidFill>
                  <a:srgbClr val="717075"/>
                </a:solidFill>
                <a:latin typeface="+mn-lt"/>
                <a:ea typeface="ＭＳ Ｐゴシック" pitchFamily="34" charset="-128"/>
              </a:rPr>
              <a:t/>
            </a:r>
            <a:br>
              <a:rPr lang="en-US" altLang="en-US" sz="1600" dirty="0">
                <a:solidFill>
                  <a:srgbClr val="717075"/>
                </a:solidFill>
                <a:latin typeface="+mn-lt"/>
                <a:ea typeface="ＭＳ Ｐゴシック" pitchFamily="34" charset="-128"/>
              </a:rPr>
            </a:br>
            <a:r>
              <a:rPr lang="en-US" altLang="en-US" sz="1600" dirty="0" smtClean="0">
                <a:solidFill>
                  <a:schemeClr val="tx1"/>
                </a:solidFill>
                <a:latin typeface="+mn-lt"/>
              </a:rPr>
              <a:t/>
            </a:r>
            <a:br>
              <a:rPr lang="en-US" altLang="en-US" sz="1600" dirty="0" smtClean="0">
                <a:solidFill>
                  <a:schemeClr val="tx1"/>
                </a:solidFill>
                <a:latin typeface="+mn-lt"/>
              </a:rPr>
            </a:br>
            <a:r>
              <a:rPr lang="en-US" sz="1600" dirty="0">
                <a:solidFill>
                  <a:srgbClr val="717075"/>
                </a:solidFill>
                <a:latin typeface="Arial" charset="0"/>
                <a:ea typeface="ＭＳ Ｐゴシック" charset="-128"/>
              </a:rPr>
              <a:t/>
            </a:r>
            <a:br>
              <a:rPr lang="en-US" sz="1600" dirty="0">
                <a:solidFill>
                  <a:srgbClr val="717075"/>
                </a:solidFill>
                <a:latin typeface="Arial" charset="0"/>
                <a:ea typeface="ＭＳ Ｐゴシック" charset="-128"/>
              </a:rPr>
            </a:br>
            <a:r>
              <a:rPr lang="en-US" altLang="en-US" sz="5300" dirty="0" smtClean="0">
                <a:solidFill>
                  <a:schemeClr val="tx1"/>
                </a:solidFill>
              </a:rPr>
              <a:t/>
            </a:r>
            <a:br>
              <a:rPr lang="en-US" altLang="en-US" sz="5300" dirty="0" smtClean="0">
                <a:solidFill>
                  <a:schemeClr val="tx1"/>
                </a:solidFill>
              </a:rPr>
            </a:br>
            <a:r>
              <a:rPr lang="en-US" altLang="en-US" sz="5300" dirty="0">
                <a:solidFill>
                  <a:schemeClr val="tx1"/>
                </a:solidFill>
              </a:rPr>
              <a:t/>
            </a:r>
            <a:br>
              <a:rPr lang="en-US" altLang="en-US" sz="5300" dirty="0">
                <a:solidFill>
                  <a:schemeClr val="tx1"/>
                </a:solidFill>
              </a:rPr>
            </a:br>
            <a:r>
              <a:rPr lang="en-US" altLang="en-US" sz="5300" dirty="0" smtClean="0">
                <a:solidFill>
                  <a:schemeClr val="tx1"/>
                </a:solidFill>
              </a:rPr>
              <a:t/>
            </a:r>
            <a:br>
              <a:rPr lang="en-US" altLang="en-US" sz="5300" dirty="0" smtClean="0">
                <a:solidFill>
                  <a:schemeClr val="tx1"/>
                </a:solidFill>
              </a:rPr>
            </a:br>
            <a:r>
              <a:rPr lang="en-US" altLang="en-US" sz="5300" dirty="0">
                <a:solidFill>
                  <a:schemeClr val="tx1"/>
                </a:solidFill>
              </a:rPr>
              <a:t/>
            </a:r>
            <a:br>
              <a:rPr lang="en-US" altLang="en-US" sz="5300" dirty="0">
                <a:solidFill>
                  <a:schemeClr val="tx1"/>
                </a:solidFill>
              </a:rPr>
            </a:br>
            <a:r>
              <a:rPr lang="en-US" altLang="en-US" sz="1200" dirty="0">
                <a:solidFill>
                  <a:schemeClr val="tx1"/>
                </a:solidFill>
              </a:rPr>
              <a:t/>
            </a:r>
            <a:br>
              <a:rPr lang="en-US" altLang="en-US" sz="1200" dirty="0">
                <a:solidFill>
                  <a:schemeClr val="tx1"/>
                </a:solidFill>
              </a:rPr>
            </a:br>
            <a:endParaRPr lang="en-US" sz="12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5562600"/>
            <a:ext cx="1190476" cy="1047619"/>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05600" y="5795896"/>
            <a:ext cx="2095500" cy="581025"/>
          </a:xfrm>
          <a:prstGeom prst="rect">
            <a:avLst/>
          </a:prstGeom>
        </p:spPr>
      </p:pic>
    </p:spTree>
    <p:extLst>
      <p:ext uri="{BB962C8B-B14F-4D97-AF65-F5344CB8AC3E}">
        <p14:creationId xmlns:p14="http://schemas.microsoft.com/office/powerpoint/2010/main" val="405950355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idx="1"/>
          </p:nvPr>
        </p:nvSpPr>
        <p:spPr>
          <a:xfrm>
            <a:off x="872067" y="1295400"/>
            <a:ext cx="7408333" cy="4830763"/>
          </a:xfrm>
        </p:spPr>
        <p:txBody>
          <a:bodyPr>
            <a:noAutofit/>
          </a:bodyPr>
          <a:lstStyle/>
          <a:p>
            <a:pPr>
              <a:spcBef>
                <a:spcPct val="0"/>
              </a:spcBef>
              <a:buSzTx/>
              <a:defRPr/>
            </a:pPr>
            <a:endParaRPr lang="en-US" altLang="en-US" dirty="0">
              <a:solidFill>
                <a:schemeClr val="tx1"/>
              </a:solidFill>
            </a:endParaRPr>
          </a:p>
          <a:p>
            <a:pPr marL="0" indent="0">
              <a:spcBef>
                <a:spcPct val="0"/>
              </a:spcBef>
              <a:buSzTx/>
              <a:buNone/>
              <a:defRPr/>
            </a:pPr>
            <a:endParaRPr lang="en-US" altLang="en-US" sz="1400" dirty="0">
              <a:solidFill>
                <a:schemeClr val="tx1"/>
              </a:solidFill>
            </a:endParaRPr>
          </a:p>
        </p:txBody>
      </p:sp>
      <p:sp>
        <p:nvSpPr>
          <p:cNvPr id="2" name="Title 1"/>
          <p:cNvSpPr>
            <a:spLocks noGrp="1"/>
          </p:cNvSpPr>
          <p:nvPr>
            <p:ph type="title"/>
          </p:nvPr>
        </p:nvSpPr>
        <p:spPr>
          <a:xfrm>
            <a:off x="457200" y="338328"/>
            <a:ext cx="8229600" cy="804672"/>
          </a:xfrm>
        </p:spPr>
        <p:txBody>
          <a:bodyPr>
            <a:normAutofit fontScale="90000"/>
          </a:bodyPr>
          <a:lstStyle/>
          <a:p>
            <a:pPr algn="l">
              <a:spcAft>
                <a:spcPts val="600"/>
              </a:spcAft>
            </a:pPr>
            <a:r>
              <a:rPr lang="en-US" altLang="en-US" sz="2200" dirty="0" smtClean="0">
                <a:solidFill>
                  <a:schemeClr val="tx1"/>
                </a:solidFill>
              </a:rPr>
              <a:t/>
            </a:r>
            <a:br>
              <a:rPr lang="en-US" altLang="en-US" sz="2200" dirty="0" smtClean="0">
                <a:solidFill>
                  <a:schemeClr val="tx1"/>
                </a:solidFill>
              </a:rPr>
            </a:br>
            <a:r>
              <a:rPr lang="en-US" altLang="en-US" sz="2200" dirty="0">
                <a:solidFill>
                  <a:schemeClr val="tx1"/>
                </a:solidFill>
              </a:rPr>
              <a:t/>
            </a:r>
            <a:br>
              <a:rPr lang="en-US" altLang="en-US" sz="2200" dirty="0">
                <a:solidFill>
                  <a:schemeClr val="tx1"/>
                </a:solidFill>
              </a:rPr>
            </a:br>
            <a:r>
              <a:rPr lang="en-US" altLang="en-US" sz="2200" dirty="0" smtClean="0">
                <a:solidFill>
                  <a:schemeClr val="tx1"/>
                </a:solidFill>
              </a:rPr>
              <a:t/>
            </a:r>
            <a:br>
              <a:rPr lang="en-US" altLang="en-US" sz="2200" dirty="0" smtClean="0">
                <a:solidFill>
                  <a:schemeClr val="tx1"/>
                </a:solidFill>
              </a:rPr>
            </a:br>
            <a:r>
              <a:rPr lang="en-US" altLang="en-US" sz="2200" dirty="0" smtClean="0">
                <a:solidFill>
                  <a:schemeClr val="tx1"/>
                </a:solidFill>
              </a:rPr>
              <a:t/>
            </a:r>
            <a:br>
              <a:rPr lang="en-US" altLang="en-US" sz="2200" dirty="0" smtClean="0">
                <a:solidFill>
                  <a:schemeClr val="tx1"/>
                </a:solidFill>
              </a:rPr>
            </a:br>
            <a:r>
              <a:rPr lang="en-US" altLang="en-US" sz="5300" dirty="0">
                <a:solidFill>
                  <a:schemeClr val="tx1"/>
                </a:solidFill>
              </a:rPr>
              <a:t/>
            </a:r>
            <a:br>
              <a:rPr lang="en-US" altLang="en-US" sz="5300" dirty="0">
                <a:solidFill>
                  <a:schemeClr val="tx1"/>
                </a:solidFill>
              </a:rPr>
            </a:br>
            <a:r>
              <a:rPr lang="en-US" altLang="en-US" sz="5300" dirty="0" smtClean="0">
                <a:solidFill>
                  <a:schemeClr val="tx1"/>
                </a:solidFill>
              </a:rPr>
              <a:t/>
            </a:r>
            <a:br>
              <a:rPr lang="en-US" altLang="en-US" sz="5300" dirty="0" smtClean="0">
                <a:solidFill>
                  <a:schemeClr val="tx1"/>
                </a:solidFill>
              </a:rPr>
            </a:br>
            <a:r>
              <a:rPr lang="en-US" altLang="en-US" sz="5300" dirty="0">
                <a:solidFill>
                  <a:schemeClr val="tx1"/>
                </a:solidFill>
              </a:rPr>
              <a:t/>
            </a:r>
            <a:br>
              <a:rPr lang="en-US" altLang="en-US" sz="5300" dirty="0">
                <a:solidFill>
                  <a:schemeClr val="tx1"/>
                </a:solidFill>
              </a:rPr>
            </a:br>
            <a:r>
              <a:rPr lang="en-US" altLang="en-US" sz="5300" dirty="0" smtClean="0">
                <a:solidFill>
                  <a:schemeClr val="tx1"/>
                </a:solidFill>
              </a:rPr>
              <a:t/>
            </a:r>
            <a:br>
              <a:rPr lang="en-US" altLang="en-US" sz="5300" dirty="0" smtClean="0">
                <a:solidFill>
                  <a:schemeClr val="tx1"/>
                </a:solidFill>
              </a:rPr>
            </a:br>
            <a:r>
              <a:rPr lang="en-US" altLang="en-US" sz="5300" dirty="0">
                <a:solidFill>
                  <a:schemeClr val="tx1"/>
                </a:solidFill>
              </a:rPr>
              <a:t/>
            </a:r>
            <a:br>
              <a:rPr lang="en-US" altLang="en-US" sz="5300" dirty="0">
                <a:solidFill>
                  <a:schemeClr val="tx1"/>
                </a:solidFill>
              </a:rPr>
            </a:br>
            <a:r>
              <a:rPr lang="en-US" altLang="en-US" sz="5300" dirty="0" smtClean="0">
                <a:solidFill>
                  <a:schemeClr val="tx1"/>
                </a:solidFill>
              </a:rPr>
              <a:t/>
            </a:r>
            <a:br>
              <a:rPr lang="en-US" altLang="en-US" sz="5300" dirty="0" smtClean="0">
                <a:solidFill>
                  <a:schemeClr val="tx1"/>
                </a:solidFill>
              </a:rPr>
            </a:br>
            <a:r>
              <a:rPr lang="en-US" altLang="en-US" sz="5300" dirty="0" smtClean="0">
                <a:solidFill>
                  <a:schemeClr val="tx1"/>
                </a:solidFill>
              </a:rPr>
              <a:t/>
            </a:r>
            <a:br>
              <a:rPr lang="en-US" altLang="en-US" sz="5300" dirty="0" smtClean="0">
                <a:solidFill>
                  <a:schemeClr val="tx1"/>
                </a:solidFill>
              </a:rPr>
            </a:br>
            <a:r>
              <a:rPr lang="en-US" altLang="en-US" sz="5300" dirty="0" smtClean="0">
                <a:solidFill>
                  <a:schemeClr val="tx1"/>
                </a:solidFill>
              </a:rPr>
              <a:t/>
            </a:r>
            <a:br>
              <a:rPr lang="en-US" altLang="en-US" sz="5300" dirty="0" smtClean="0">
                <a:solidFill>
                  <a:schemeClr val="tx1"/>
                </a:solidFill>
              </a:rPr>
            </a:br>
            <a:r>
              <a:rPr lang="en-US" altLang="en-US" sz="5300" dirty="0">
                <a:solidFill>
                  <a:schemeClr val="tx1"/>
                </a:solidFill>
              </a:rPr>
              <a:t/>
            </a:r>
            <a:br>
              <a:rPr lang="en-US" altLang="en-US" sz="5300" dirty="0">
                <a:solidFill>
                  <a:schemeClr val="tx1"/>
                </a:solidFill>
              </a:rPr>
            </a:br>
            <a:r>
              <a:rPr lang="en-US" altLang="en-US" sz="5300" dirty="0" smtClean="0">
                <a:solidFill>
                  <a:schemeClr val="tx1"/>
                </a:solidFill>
              </a:rPr>
              <a:t/>
            </a:r>
            <a:br>
              <a:rPr lang="en-US" altLang="en-US" sz="5300" dirty="0" smtClean="0">
                <a:solidFill>
                  <a:schemeClr val="tx1"/>
                </a:solidFill>
              </a:rPr>
            </a:br>
            <a:r>
              <a:rPr lang="en-US" altLang="en-US" sz="5300" dirty="0">
                <a:solidFill>
                  <a:schemeClr val="tx1"/>
                </a:solidFill>
              </a:rPr>
              <a:t/>
            </a:r>
            <a:br>
              <a:rPr lang="en-US" altLang="en-US" sz="5300" dirty="0">
                <a:solidFill>
                  <a:schemeClr val="tx1"/>
                </a:solidFill>
              </a:rPr>
            </a:br>
            <a:r>
              <a:rPr lang="en-US" altLang="en-US" sz="5300" dirty="0" smtClean="0">
                <a:solidFill>
                  <a:schemeClr val="tx1"/>
                </a:solidFill>
              </a:rPr>
              <a:t/>
            </a:r>
            <a:br>
              <a:rPr lang="en-US" altLang="en-US" sz="5300" dirty="0" smtClean="0">
                <a:solidFill>
                  <a:schemeClr val="tx1"/>
                </a:solidFill>
              </a:rPr>
            </a:br>
            <a:r>
              <a:rPr lang="en-US" altLang="en-US" dirty="0" smtClean="0">
                <a:solidFill>
                  <a:schemeClr val="tx1"/>
                </a:solidFill>
              </a:rPr>
              <a:t>Tips for Mitigating Exposures</a:t>
            </a:r>
            <a:r>
              <a:rPr lang="en-US" altLang="en-US" sz="2700" b="1" dirty="0">
                <a:solidFill>
                  <a:schemeClr val="tx1"/>
                </a:solidFill>
              </a:rPr>
              <a:t/>
            </a:r>
            <a:br>
              <a:rPr lang="en-US" altLang="en-US" sz="2700" b="1" dirty="0">
                <a:solidFill>
                  <a:schemeClr val="tx1"/>
                </a:solidFill>
              </a:rPr>
            </a:br>
            <a:r>
              <a:rPr lang="en-US" altLang="en-US" sz="1800" dirty="0">
                <a:solidFill>
                  <a:schemeClr val="tx1"/>
                </a:solidFill>
              </a:rPr>
              <a:t/>
            </a:r>
            <a:br>
              <a:rPr lang="en-US" altLang="en-US" sz="1800" dirty="0">
                <a:solidFill>
                  <a:schemeClr val="tx1"/>
                </a:solidFill>
              </a:rPr>
            </a:br>
            <a:r>
              <a:rPr lang="en-US" altLang="en-US" sz="1800" dirty="0" smtClean="0">
                <a:solidFill>
                  <a:schemeClr val="tx1"/>
                </a:solidFill>
              </a:rPr>
              <a:t/>
            </a:r>
            <a:br>
              <a:rPr lang="en-US" altLang="en-US" sz="1800" dirty="0" smtClean="0">
                <a:solidFill>
                  <a:schemeClr val="tx1"/>
                </a:solidFill>
              </a:rPr>
            </a:br>
            <a:r>
              <a:rPr lang="en-US" altLang="en-US" sz="1600" b="1" dirty="0" smtClean="0">
                <a:solidFill>
                  <a:schemeClr val="tx1"/>
                </a:solidFill>
                <a:latin typeface="+mn-lt"/>
              </a:rPr>
              <a:t>Some </a:t>
            </a:r>
            <a:r>
              <a:rPr lang="en-US" altLang="en-US" sz="1600" b="1" dirty="0">
                <a:solidFill>
                  <a:schemeClr val="tx1"/>
                </a:solidFill>
                <a:latin typeface="+mn-lt"/>
              </a:rPr>
              <a:t>tips and simple solutions to improve your rating and make your center more attractive to an underwriter:</a:t>
            </a:r>
            <a:r>
              <a:rPr lang="en-US" altLang="en-US" sz="1600" dirty="0">
                <a:solidFill>
                  <a:schemeClr val="tx1"/>
                </a:solidFill>
                <a:latin typeface="+mn-lt"/>
              </a:rPr>
              <a:t/>
            </a:r>
            <a:br>
              <a:rPr lang="en-US" altLang="en-US" sz="1600" dirty="0">
                <a:solidFill>
                  <a:schemeClr val="tx1"/>
                </a:solidFill>
                <a:latin typeface="+mn-lt"/>
              </a:rPr>
            </a:br>
            <a:r>
              <a:rPr lang="en-US" altLang="en-US" sz="1600" dirty="0" smtClean="0">
                <a:solidFill>
                  <a:schemeClr val="tx1"/>
                </a:solidFill>
                <a:latin typeface="+mn-lt"/>
              </a:rPr>
              <a:t/>
            </a:r>
            <a:br>
              <a:rPr lang="en-US" altLang="en-US" sz="1600" dirty="0" smtClean="0">
                <a:solidFill>
                  <a:schemeClr val="tx1"/>
                </a:solidFill>
                <a:latin typeface="+mn-lt"/>
              </a:rPr>
            </a:br>
            <a:r>
              <a:rPr lang="en-US" altLang="en-US" sz="1600" b="1" dirty="0" smtClean="0">
                <a:solidFill>
                  <a:schemeClr val="tx1"/>
                </a:solidFill>
                <a:latin typeface="+mn-lt"/>
              </a:rPr>
              <a:t>Signage</a:t>
            </a:r>
            <a:r>
              <a:rPr lang="en-US" altLang="en-US" sz="1600" b="1" dirty="0">
                <a:solidFill>
                  <a:schemeClr val="tx1"/>
                </a:solidFill>
                <a:latin typeface="+mn-lt"/>
              </a:rPr>
              <a:t>:</a:t>
            </a:r>
            <a:r>
              <a:rPr lang="en-US" altLang="en-US" sz="1600" dirty="0">
                <a:solidFill>
                  <a:schemeClr val="tx1"/>
                </a:solidFill>
                <a:latin typeface="+mn-lt"/>
              </a:rPr>
              <a:t/>
            </a:r>
            <a:br>
              <a:rPr lang="en-US" altLang="en-US" sz="1600" dirty="0">
                <a:solidFill>
                  <a:schemeClr val="tx1"/>
                </a:solidFill>
                <a:latin typeface="+mn-lt"/>
              </a:rPr>
            </a:br>
            <a:r>
              <a:rPr lang="en-US" altLang="en-US" sz="1600" dirty="0">
                <a:solidFill>
                  <a:schemeClr val="tx1"/>
                </a:solidFill>
                <a:latin typeface="+mn-lt"/>
              </a:rPr>
              <a:t>Make it </a:t>
            </a:r>
            <a:r>
              <a:rPr lang="en-US" altLang="en-US" sz="1600" b="1" dirty="0">
                <a:solidFill>
                  <a:schemeClr val="tx1"/>
                </a:solidFill>
                <a:latin typeface="+mn-lt"/>
              </a:rPr>
              <a:t>crystal clear </a:t>
            </a:r>
            <a:r>
              <a:rPr lang="en-US" altLang="en-US" sz="1600" dirty="0">
                <a:solidFill>
                  <a:schemeClr val="tx1"/>
                </a:solidFill>
                <a:latin typeface="+mn-lt"/>
              </a:rPr>
              <a:t>to your </a:t>
            </a:r>
            <a:r>
              <a:rPr lang="en-US" altLang="en-US" sz="1600" dirty="0" smtClean="0">
                <a:solidFill>
                  <a:schemeClr val="tx1"/>
                </a:solidFill>
                <a:latin typeface="+mn-lt"/>
              </a:rPr>
              <a:t>patrons</a:t>
            </a:r>
            <a:br>
              <a:rPr lang="en-US" altLang="en-US" sz="1600" dirty="0" smtClean="0">
                <a:solidFill>
                  <a:schemeClr val="tx1"/>
                </a:solidFill>
                <a:latin typeface="+mn-lt"/>
              </a:rPr>
            </a:br>
            <a:r>
              <a:rPr lang="en-US" altLang="en-US" sz="1600" b="1" u="sng" dirty="0" smtClean="0">
                <a:solidFill>
                  <a:srgbClr val="FF0000"/>
                </a:solidFill>
                <a:latin typeface="+mn-lt"/>
              </a:rPr>
              <a:t>THEY </a:t>
            </a:r>
            <a:r>
              <a:rPr lang="en-US" altLang="en-US" sz="1600" b="1" u="sng" dirty="0">
                <a:solidFill>
                  <a:srgbClr val="FF0000"/>
                </a:solidFill>
                <a:latin typeface="+mn-lt"/>
              </a:rPr>
              <a:t>ARE NOT ALLOWED TO CROSS THE FOUL </a:t>
            </a:r>
            <a:r>
              <a:rPr lang="en-US" altLang="en-US" sz="1600" b="1" u="sng" dirty="0" smtClean="0">
                <a:solidFill>
                  <a:srgbClr val="FF0000"/>
                </a:solidFill>
                <a:latin typeface="+mn-lt"/>
              </a:rPr>
              <a:t>LINE AS DOING</a:t>
            </a:r>
            <a:br>
              <a:rPr lang="en-US" altLang="en-US" sz="1600" b="1" u="sng" dirty="0" smtClean="0">
                <a:solidFill>
                  <a:srgbClr val="FF0000"/>
                </a:solidFill>
                <a:latin typeface="+mn-lt"/>
              </a:rPr>
            </a:br>
            <a:r>
              <a:rPr lang="en-US" altLang="en-US" sz="1600" b="1" u="sng" dirty="0" smtClean="0">
                <a:solidFill>
                  <a:srgbClr val="FF0000"/>
                </a:solidFill>
                <a:latin typeface="+mn-lt"/>
              </a:rPr>
              <a:t>SO MAY CAUSE INJURY </a:t>
            </a:r>
            <a:br>
              <a:rPr lang="en-US" altLang="en-US" sz="1600" b="1" u="sng" dirty="0" smtClean="0">
                <a:solidFill>
                  <a:srgbClr val="FF0000"/>
                </a:solidFill>
                <a:latin typeface="+mn-lt"/>
              </a:rPr>
            </a:br>
            <a:r>
              <a:rPr lang="en-US" sz="1600" dirty="0" smtClean="0">
                <a:solidFill>
                  <a:schemeClr val="tx1"/>
                </a:solidFill>
                <a:ea typeface="ＭＳ Ｐゴシック" charset="-128"/>
              </a:rPr>
              <a:t>Placement of Signage- At counter, decals </a:t>
            </a:r>
            <a:r>
              <a:rPr lang="en-US" sz="1600" dirty="0">
                <a:solidFill>
                  <a:schemeClr val="tx1"/>
                </a:solidFill>
                <a:ea typeface="ＭＳ Ｐゴシック" charset="-128"/>
              </a:rPr>
              <a:t>and stickers near foul line, gutter, </a:t>
            </a:r>
            <a:r>
              <a:rPr lang="en-US" sz="1600" dirty="0" smtClean="0">
                <a:solidFill>
                  <a:schemeClr val="tx1"/>
                </a:solidFill>
                <a:ea typeface="ＭＳ Ｐゴシック" charset="-128"/>
              </a:rPr>
              <a:t> posted </a:t>
            </a:r>
            <a:r>
              <a:rPr lang="en-US" sz="1600" dirty="0">
                <a:solidFill>
                  <a:schemeClr val="tx1"/>
                </a:solidFill>
                <a:ea typeface="ＭＳ Ｐゴシック" charset="-128"/>
              </a:rPr>
              <a:t>on wall, </a:t>
            </a:r>
            <a:r>
              <a:rPr lang="en-US" sz="1600" dirty="0" smtClean="0">
                <a:solidFill>
                  <a:schemeClr val="tx1"/>
                </a:solidFill>
                <a:ea typeface="ＭＳ Ｐゴシック" charset="-128"/>
              </a:rPr>
              <a:t>ball </a:t>
            </a:r>
            <a:r>
              <a:rPr lang="en-US" sz="1600" dirty="0">
                <a:solidFill>
                  <a:schemeClr val="tx1"/>
                </a:solidFill>
                <a:ea typeface="ＭＳ Ｐゴシック" charset="-128"/>
              </a:rPr>
              <a:t>returns, etc.)</a:t>
            </a:r>
            <a:r>
              <a:rPr lang="en-US" altLang="en-US" sz="1600" dirty="0" smtClean="0">
                <a:solidFill>
                  <a:schemeClr val="tx1"/>
                </a:solidFill>
                <a:latin typeface="+mn-lt"/>
              </a:rPr>
              <a:t/>
            </a:r>
            <a:br>
              <a:rPr lang="en-US" altLang="en-US" sz="1600" dirty="0" smtClean="0">
                <a:solidFill>
                  <a:schemeClr val="tx1"/>
                </a:solidFill>
                <a:latin typeface="+mn-lt"/>
              </a:rPr>
            </a:br>
            <a:r>
              <a:rPr lang="en-US" altLang="en-US" sz="1600" dirty="0" smtClean="0">
                <a:solidFill>
                  <a:schemeClr val="tx1"/>
                </a:solidFill>
                <a:latin typeface="+mn-lt"/>
              </a:rPr>
              <a:t>**The </a:t>
            </a:r>
            <a:r>
              <a:rPr lang="en-US" altLang="en-US" sz="1600" dirty="0">
                <a:solidFill>
                  <a:schemeClr val="tx1"/>
                </a:solidFill>
                <a:latin typeface="+mn-lt"/>
              </a:rPr>
              <a:t>warning will reduce the amount of injuries AND provide grounds for denying any frivolous </a:t>
            </a:r>
            <a:r>
              <a:rPr lang="en-US" altLang="en-US" sz="1600" dirty="0" smtClean="0">
                <a:solidFill>
                  <a:schemeClr val="tx1"/>
                </a:solidFill>
                <a:latin typeface="+mn-lt"/>
              </a:rPr>
              <a:t>lawsuits</a:t>
            </a:r>
            <a:r>
              <a:rPr lang="en-US" altLang="en-US" sz="1600" dirty="0">
                <a:solidFill>
                  <a:schemeClr val="tx1"/>
                </a:solidFill>
                <a:latin typeface="+mn-lt"/>
              </a:rPr>
              <a:t/>
            </a:r>
            <a:br>
              <a:rPr lang="en-US" altLang="en-US" sz="1600" dirty="0">
                <a:solidFill>
                  <a:schemeClr val="tx1"/>
                </a:solidFill>
                <a:latin typeface="+mn-lt"/>
              </a:rPr>
            </a:br>
            <a:r>
              <a:rPr lang="en-US" altLang="en-US" sz="1600" dirty="0">
                <a:solidFill>
                  <a:schemeClr val="tx1"/>
                </a:solidFill>
                <a:latin typeface="+mn-lt"/>
              </a:rPr>
              <a:t/>
            </a:r>
            <a:br>
              <a:rPr lang="en-US" altLang="en-US" sz="1600" dirty="0">
                <a:solidFill>
                  <a:schemeClr val="tx1"/>
                </a:solidFill>
                <a:latin typeface="+mn-lt"/>
              </a:rPr>
            </a:br>
            <a:r>
              <a:rPr lang="en-US" altLang="en-US" sz="1600" b="1" dirty="0" smtClean="0">
                <a:solidFill>
                  <a:schemeClr val="tx1"/>
                </a:solidFill>
                <a:latin typeface="+mn-lt"/>
              </a:rPr>
              <a:t>Video </a:t>
            </a:r>
            <a:r>
              <a:rPr lang="en-US" altLang="en-US" sz="1600" b="1" dirty="0">
                <a:solidFill>
                  <a:schemeClr val="tx1"/>
                </a:solidFill>
                <a:latin typeface="+mn-lt"/>
              </a:rPr>
              <a:t>Cameras:</a:t>
            </a:r>
            <a:r>
              <a:rPr lang="en-US" altLang="en-US" sz="1600" dirty="0">
                <a:solidFill>
                  <a:schemeClr val="tx1"/>
                </a:solidFill>
                <a:latin typeface="+mn-lt"/>
              </a:rPr>
              <a:t/>
            </a:r>
            <a:br>
              <a:rPr lang="en-US" altLang="en-US" sz="1600" dirty="0">
                <a:solidFill>
                  <a:schemeClr val="tx1"/>
                </a:solidFill>
                <a:latin typeface="+mn-lt"/>
              </a:rPr>
            </a:br>
            <a:r>
              <a:rPr lang="en-US" altLang="en-US" sz="1600" dirty="0">
                <a:solidFill>
                  <a:schemeClr val="tx1"/>
                </a:solidFill>
                <a:latin typeface="+mn-lt"/>
              </a:rPr>
              <a:t>Installing cameras will allow you to have proof of incidents and obtain accurate </a:t>
            </a:r>
            <a:r>
              <a:rPr lang="en-US" altLang="en-US" sz="1600" dirty="0" smtClean="0">
                <a:solidFill>
                  <a:schemeClr val="tx1"/>
                </a:solidFill>
                <a:latin typeface="+mn-lt"/>
              </a:rPr>
              <a:t>information </a:t>
            </a:r>
            <a:br>
              <a:rPr lang="en-US" altLang="en-US" sz="1600" dirty="0" smtClean="0">
                <a:solidFill>
                  <a:schemeClr val="tx1"/>
                </a:solidFill>
                <a:latin typeface="+mn-lt"/>
              </a:rPr>
            </a:br>
            <a:r>
              <a:rPr lang="en-US" altLang="en-US" sz="1600" dirty="0" smtClean="0">
                <a:solidFill>
                  <a:schemeClr val="tx1"/>
                </a:solidFill>
                <a:latin typeface="+mn-lt"/>
              </a:rPr>
              <a:t>* </a:t>
            </a:r>
            <a:r>
              <a:rPr lang="en-US" sz="1400" dirty="0" smtClean="0">
                <a:solidFill>
                  <a:schemeClr val="tx1"/>
                </a:solidFill>
              </a:rPr>
              <a:t>The cameras should capture </a:t>
            </a:r>
            <a:r>
              <a:rPr lang="en-US" sz="1400" dirty="0">
                <a:solidFill>
                  <a:schemeClr val="tx1"/>
                </a:solidFill>
              </a:rPr>
              <a:t>all foul line activity at each bowling </a:t>
            </a:r>
            <a:r>
              <a:rPr lang="en-US" sz="1400" dirty="0" smtClean="0">
                <a:solidFill>
                  <a:schemeClr val="tx1"/>
                </a:solidFill>
              </a:rPr>
              <a:t>lane. </a:t>
            </a:r>
            <a:r>
              <a:rPr lang="en-US" altLang="en-US" sz="1600" dirty="0">
                <a:solidFill>
                  <a:schemeClr val="tx1"/>
                </a:solidFill>
              </a:rPr>
              <a:t>(Recommended retention- policy- 1 year more) </a:t>
            </a:r>
            <a:r>
              <a:rPr lang="en-US" altLang="en-US" sz="1600" dirty="0">
                <a:solidFill>
                  <a:schemeClr val="tx1"/>
                </a:solidFill>
                <a:latin typeface="+mn-lt"/>
              </a:rPr>
              <a:t/>
            </a:r>
            <a:br>
              <a:rPr lang="en-US" altLang="en-US" sz="1600" dirty="0">
                <a:solidFill>
                  <a:schemeClr val="tx1"/>
                </a:solidFill>
                <a:latin typeface="+mn-lt"/>
              </a:rPr>
            </a:br>
            <a:r>
              <a:rPr lang="en-US" altLang="en-US" sz="1600" b="1" dirty="0">
                <a:solidFill>
                  <a:schemeClr val="tx1"/>
                </a:solidFill>
                <a:latin typeface="+mn-lt"/>
              </a:rPr>
              <a:t>Liquor exposure: </a:t>
            </a:r>
            <a:r>
              <a:rPr lang="en-US" altLang="en-US" sz="1600" dirty="0">
                <a:solidFill>
                  <a:schemeClr val="tx1"/>
                </a:solidFill>
                <a:latin typeface="+mn-lt"/>
              </a:rPr>
              <a:t/>
            </a:r>
            <a:br>
              <a:rPr lang="en-US" altLang="en-US" sz="1600" dirty="0">
                <a:solidFill>
                  <a:schemeClr val="tx1"/>
                </a:solidFill>
                <a:latin typeface="+mn-lt"/>
              </a:rPr>
            </a:br>
            <a:r>
              <a:rPr lang="en-US" altLang="en-US" sz="1600" dirty="0" smtClean="0">
                <a:solidFill>
                  <a:schemeClr val="tx1"/>
                </a:solidFill>
                <a:latin typeface="+mn-lt"/>
              </a:rPr>
              <a:t>Make </a:t>
            </a:r>
            <a:r>
              <a:rPr lang="en-US" altLang="en-US" sz="1600" dirty="0">
                <a:solidFill>
                  <a:schemeClr val="tx1"/>
                </a:solidFill>
                <a:latin typeface="+mn-lt"/>
              </a:rPr>
              <a:t>sure all servers are TIPS trained (or equivalent)</a:t>
            </a:r>
            <a:br>
              <a:rPr lang="en-US" altLang="en-US" sz="1600" dirty="0">
                <a:solidFill>
                  <a:schemeClr val="tx1"/>
                </a:solidFill>
                <a:latin typeface="+mn-lt"/>
              </a:rPr>
            </a:br>
            <a:r>
              <a:rPr lang="en-US" altLang="en-US" sz="1600" dirty="0">
                <a:solidFill>
                  <a:schemeClr val="tx1"/>
                </a:solidFill>
                <a:latin typeface="+mn-lt"/>
              </a:rPr>
              <a:t>Consider an ID scanner (**underage drinking is one of the leading causes of liquor related lawsuits)</a:t>
            </a:r>
            <a:br>
              <a:rPr lang="en-US" altLang="en-US" sz="1600" dirty="0">
                <a:solidFill>
                  <a:schemeClr val="tx1"/>
                </a:solidFill>
                <a:latin typeface="+mn-lt"/>
              </a:rPr>
            </a:br>
            <a:r>
              <a:rPr lang="en-US" altLang="en-US" sz="1600" dirty="0">
                <a:solidFill>
                  <a:schemeClr val="tx1"/>
                </a:solidFill>
                <a:latin typeface="+mn-lt"/>
              </a:rPr>
              <a:t>If you hired security personal, make sure they are fully insured (</a:t>
            </a:r>
            <a:r>
              <a:rPr lang="en-US" altLang="en-US" sz="1600" dirty="0" smtClean="0">
                <a:solidFill>
                  <a:schemeClr val="tx1"/>
                </a:solidFill>
                <a:latin typeface="+mn-lt"/>
              </a:rPr>
              <a:t>their </a:t>
            </a:r>
            <a:r>
              <a:rPr lang="en-US" altLang="en-US" sz="1600" dirty="0">
                <a:solidFill>
                  <a:schemeClr val="tx1"/>
                </a:solidFill>
                <a:latin typeface="+mn-lt"/>
              </a:rPr>
              <a:t>claims could become </a:t>
            </a:r>
            <a:r>
              <a:rPr lang="en-US" altLang="en-US" sz="1600" i="1" u="sng" dirty="0">
                <a:solidFill>
                  <a:schemeClr val="tx1"/>
                </a:solidFill>
                <a:latin typeface="+mn-lt"/>
              </a:rPr>
              <a:t>YOUR</a:t>
            </a:r>
            <a:r>
              <a:rPr lang="en-US" altLang="en-US" sz="1600" dirty="0">
                <a:solidFill>
                  <a:schemeClr val="tx1"/>
                </a:solidFill>
                <a:latin typeface="+mn-lt"/>
              </a:rPr>
              <a:t> claims if they aren’t)</a:t>
            </a:r>
            <a:br>
              <a:rPr lang="en-US" altLang="en-US" sz="1600" dirty="0">
                <a:solidFill>
                  <a:schemeClr val="tx1"/>
                </a:solidFill>
                <a:latin typeface="+mn-lt"/>
              </a:rPr>
            </a:br>
            <a:r>
              <a:rPr lang="en-US" altLang="en-US" sz="1800" dirty="0">
                <a:solidFill>
                  <a:schemeClr val="tx1"/>
                </a:solidFill>
                <a:latin typeface="+mn-lt"/>
              </a:rPr>
              <a:t/>
            </a:r>
            <a:br>
              <a:rPr lang="en-US" altLang="en-US" sz="1800" dirty="0">
                <a:solidFill>
                  <a:schemeClr val="tx1"/>
                </a:solidFill>
                <a:latin typeface="+mn-lt"/>
              </a:rPr>
            </a:br>
            <a:r>
              <a:rPr lang="en-US" altLang="en-US" sz="1800" dirty="0">
                <a:solidFill>
                  <a:schemeClr val="tx1"/>
                </a:solidFill>
                <a:latin typeface="+mn-lt"/>
              </a:rPr>
              <a:t/>
            </a:r>
            <a:br>
              <a:rPr lang="en-US" altLang="en-US" sz="1800" dirty="0">
                <a:solidFill>
                  <a:schemeClr val="tx1"/>
                </a:solidFill>
                <a:latin typeface="+mn-lt"/>
              </a:rPr>
            </a:br>
            <a:r>
              <a:rPr lang="en-US" altLang="en-US" sz="1800" dirty="0">
                <a:solidFill>
                  <a:schemeClr val="tx1"/>
                </a:solidFill>
              </a:rPr>
              <a:t/>
            </a:r>
            <a:br>
              <a:rPr lang="en-US" altLang="en-US" sz="1800" dirty="0">
                <a:solidFill>
                  <a:schemeClr val="tx1"/>
                </a:solidFill>
              </a:rPr>
            </a:br>
            <a:r>
              <a:rPr lang="en-US" altLang="en-US" sz="1800" dirty="0">
                <a:solidFill>
                  <a:schemeClr val="tx1"/>
                </a:solidFill>
              </a:rPr>
              <a:t/>
            </a:r>
            <a:br>
              <a:rPr lang="en-US" altLang="en-US" sz="1800" dirty="0">
                <a:solidFill>
                  <a:schemeClr val="tx1"/>
                </a:solidFill>
              </a:rPr>
            </a:br>
            <a:r>
              <a:rPr lang="en-US" altLang="en-US" sz="2000" dirty="0">
                <a:solidFill>
                  <a:schemeClr val="tx1"/>
                </a:solidFill>
                <a:latin typeface="+mn-lt"/>
              </a:rPr>
              <a:t/>
            </a:r>
            <a:br>
              <a:rPr lang="en-US" altLang="en-US" sz="2000" dirty="0">
                <a:solidFill>
                  <a:schemeClr val="tx1"/>
                </a:solidFill>
                <a:latin typeface="+mn-lt"/>
              </a:rPr>
            </a:br>
            <a:r>
              <a:rPr lang="en-US" altLang="en-US" sz="1800" dirty="0">
                <a:solidFill>
                  <a:schemeClr val="tx1"/>
                </a:solidFill>
              </a:rPr>
              <a:t/>
            </a:r>
            <a:br>
              <a:rPr lang="en-US" altLang="en-US" sz="1800" dirty="0">
                <a:solidFill>
                  <a:schemeClr val="tx1"/>
                </a:solidFill>
              </a:rPr>
            </a:br>
            <a:r>
              <a:rPr lang="en-US" altLang="en-US" sz="1800" dirty="0">
                <a:solidFill>
                  <a:schemeClr val="tx1"/>
                </a:solidFill>
              </a:rPr>
              <a:t/>
            </a:r>
            <a:br>
              <a:rPr lang="en-US" altLang="en-US" sz="1800" dirty="0">
                <a:solidFill>
                  <a:schemeClr val="tx1"/>
                </a:solidFill>
              </a:rPr>
            </a:br>
            <a:r>
              <a:rPr lang="en-US" altLang="en-US" sz="1800" dirty="0">
                <a:solidFill>
                  <a:schemeClr val="tx1"/>
                </a:solidFill>
              </a:rPr>
              <a:t/>
            </a:r>
            <a:br>
              <a:rPr lang="en-US" altLang="en-US" sz="1800" dirty="0">
                <a:solidFill>
                  <a:schemeClr val="tx1"/>
                </a:solidFill>
              </a:rPr>
            </a:br>
            <a:r>
              <a:rPr lang="en-US" altLang="en-US" sz="1600" dirty="0">
                <a:solidFill>
                  <a:srgbClr val="717075"/>
                </a:solidFill>
                <a:latin typeface="+mn-lt"/>
                <a:ea typeface="ＭＳ Ｐゴシック" pitchFamily="34" charset="-128"/>
              </a:rPr>
              <a:t/>
            </a:r>
            <a:br>
              <a:rPr lang="en-US" altLang="en-US" sz="1600" dirty="0">
                <a:solidFill>
                  <a:srgbClr val="717075"/>
                </a:solidFill>
                <a:latin typeface="+mn-lt"/>
                <a:ea typeface="ＭＳ Ｐゴシック" pitchFamily="34" charset="-128"/>
              </a:rPr>
            </a:br>
            <a:r>
              <a:rPr lang="en-US" altLang="en-US" sz="1600" dirty="0" smtClean="0">
                <a:solidFill>
                  <a:schemeClr val="tx1"/>
                </a:solidFill>
                <a:latin typeface="+mn-lt"/>
              </a:rPr>
              <a:t/>
            </a:r>
            <a:br>
              <a:rPr lang="en-US" altLang="en-US" sz="1600" dirty="0" smtClean="0">
                <a:solidFill>
                  <a:schemeClr val="tx1"/>
                </a:solidFill>
                <a:latin typeface="+mn-lt"/>
              </a:rPr>
            </a:br>
            <a:r>
              <a:rPr lang="en-US" sz="1600" dirty="0">
                <a:solidFill>
                  <a:srgbClr val="717075"/>
                </a:solidFill>
                <a:latin typeface="Arial" charset="0"/>
                <a:ea typeface="ＭＳ Ｐゴシック" charset="-128"/>
              </a:rPr>
              <a:t/>
            </a:r>
            <a:br>
              <a:rPr lang="en-US" sz="1600" dirty="0">
                <a:solidFill>
                  <a:srgbClr val="717075"/>
                </a:solidFill>
                <a:latin typeface="Arial" charset="0"/>
                <a:ea typeface="ＭＳ Ｐゴシック" charset="-128"/>
              </a:rPr>
            </a:br>
            <a:r>
              <a:rPr lang="en-US" altLang="en-US" sz="5300" dirty="0" smtClean="0">
                <a:solidFill>
                  <a:schemeClr val="tx1"/>
                </a:solidFill>
              </a:rPr>
              <a:t/>
            </a:r>
            <a:br>
              <a:rPr lang="en-US" altLang="en-US" sz="5300" dirty="0" smtClean="0">
                <a:solidFill>
                  <a:schemeClr val="tx1"/>
                </a:solidFill>
              </a:rPr>
            </a:br>
            <a:r>
              <a:rPr lang="en-US" altLang="en-US" sz="5300" dirty="0">
                <a:solidFill>
                  <a:schemeClr val="tx1"/>
                </a:solidFill>
              </a:rPr>
              <a:t/>
            </a:r>
            <a:br>
              <a:rPr lang="en-US" altLang="en-US" sz="5300" dirty="0">
                <a:solidFill>
                  <a:schemeClr val="tx1"/>
                </a:solidFill>
              </a:rPr>
            </a:br>
            <a:r>
              <a:rPr lang="en-US" altLang="en-US" sz="5300" dirty="0" smtClean="0">
                <a:solidFill>
                  <a:schemeClr val="tx1"/>
                </a:solidFill>
              </a:rPr>
              <a:t/>
            </a:r>
            <a:br>
              <a:rPr lang="en-US" altLang="en-US" sz="5300" dirty="0" smtClean="0">
                <a:solidFill>
                  <a:schemeClr val="tx1"/>
                </a:solidFill>
              </a:rPr>
            </a:br>
            <a:r>
              <a:rPr lang="en-US" altLang="en-US" sz="5300" dirty="0">
                <a:solidFill>
                  <a:schemeClr val="tx1"/>
                </a:solidFill>
              </a:rPr>
              <a:t/>
            </a:r>
            <a:br>
              <a:rPr lang="en-US" altLang="en-US" sz="5300" dirty="0">
                <a:solidFill>
                  <a:schemeClr val="tx1"/>
                </a:solidFill>
              </a:rPr>
            </a:br>
            <a:r>
              <a:rPr lang="en-US" altLang="en-US" sz="1200" dirty="0">
                <a:solidFill>
                  <a:schemeClr val="tx1"/>
                </a:solidFill>
              </a:rPr>
              <a:t/>
            </a:r>
            <a:br>
              <a:rPr lang="en-US" altLang="en-US" sz="1200" dirty="0">
                <a:solidFill>
                  <a:schemeClr val="tx1"/>
                </a:solidFill>
              </a:rPr>
            </a:br>
            <a:endParaRPr lang="en-US" sz="12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5562600"/>
            <a:ext cx="1190476" cy="1047619"/>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05600" y="5795896"/>
            <a:ext cx="2095500" cy="581025"/>
          </a:xfrm>
          <a:prstGeom prst="rect">
            <a:avLst/>
          </a:prstGeom>
        </p:spPr>
      </p:pic>
      <p:pic>
        <p:nvPicPr>
          <p:cNvPr id="6" name="Picture 6" descr="http://i166.photobucket.com/albums/u117/Alastair01/Image014.jpg"/>
          <p:cNvPicPr>
            <a:picLocks noChangeAspect="1" noChangeArrowheads="1"/>
          </p:cNvPicPr>
          <p:nvPr/>
        </p:nvPicPr>
        <p:blipFill rotWithShape="1">
          <a:blip r:embed="rId4">
            <a:extLst>
              <a:ext uri="{28A0092B-C50C-407E-A947-70E740481C1C}">
                <a14:useLocalDpi xmlns:a14="http://schemas.microsoft.com/office/drawing/2010/main" val="0"/>
              </a:ext>
            </a:extLst>
          </a:blip>
          <a:srcRect l="2785" t="49501" r="32287" b="27311"/>
          <a:stretch/>
        </p:blipFill>
        <p:spPr bwMode="auto">
          <a:xfrm>
            <a:off x="5709905" y="1550894"/>
            <a:ext cx="3012142" cy="86061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754022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idx="1"/>
          </p:nvPr>
        </p:nvSpPr>
        <p:spPr>
          <a:xfrm>
            <a:off x="872067" y="1295400"/>
            <a:ext cx="7408333" cy="4830763"/>
          </a:xfrm>
        </p:spPr>
        <p:txBody>
          <a:bodyPr>
            <a:noAutofit/>
          </a:bodyPr>
          <a:lstStyle/>
          <a:p>
            <a:pPr>
              <a:spcBef>
                <a:spcPct val="0"/>
              </a:spcBef>
              <a:buSzTx/>
              <a:defRPr/>
            </a:pPr>
            <a:endParaRPr lang="en-US" altLang="en-US" dirty="0">
              <a:solidFill>
                <a:schemeClr val="tx1"/>
              </a:solidFill>
            </a:endParaRPr>
          </a:p>
          <a:p>
            <a:pPr marL="0" indent="0">
              <a:spcBef>
                <a:spcPct val="0"/>
              </a:spcBef>
              <a:buSzTx/>
              <a:buNone/>
              <a:defRPr/>
            </a:pPr>
            <a:endParaRPr lang="en-US" altLang="en-US" sz="1400" dirty="0">
              <a:solidFill>
                <a:schemeClr val="tx1"/>
              </a:solidFill>
            </a:endParaRPr>
          </a:p>
        </p:txBody>
      </p:sp>
      <p:sp>
        <p:nvSpPr>
          <p:cNvPr id="2" name="Title 1"/>
          <p:cNvSpPr>
            <a:spLocks noGrp="1"/>
          </p:cNvSpPr>
          <p:nvPr>
            <p:ph type="title"/>
          </p:nvPr>
        </p:nvSpPr>
        <p:spPr/>
        <p:txBody>
          <a:bodyPr>
            <a:normAutofit fontScale="90000"/>
          </a:bodyPr>
          <a:lstStyle/>
          <a:p>
            <a:pPr algn="l"/>
            <a:r>
              <a:rPr lang="en-US" altLang="en-US" sz="2200" dirty="0" smtClean="0">
                <a:solidFill>
                  <a:schemeClr val="tx1"/>
                </a:solidFill>
              </a:rPr>
              <a:t/>
            </a:r>
            <a:br>
              <a:rPr lang="en-US" altLang="en-US" sz="2200" dirty="0" smtClean="0">
                <a:solidFill>
                  <a:schemeClr val="tx1"/>
                </a:solidFill>
              </a:rPr>
            </a:br>
            <a:r>
              <a:rPr lang="en-US" altLang="en-US" sz="2200" dirty="0">
                <a:solidFill>
                  <a:schemeClr val="tx1"/>
                </a:solidFill>
              </a:rPr>
              <a:t/>
            </a:r>
            <a:br>
              <a:rPr lang="en-US" altLang="en-US" sz="2200" dirty="0">
                <a:solidFill>
                  <a:schemeClr val="tx1"/>
                </a:solidFill>
              </a:rPr>
            </a:br>
            <a:r>
              <a:rPr lang="en-US" altLang="en-US" sz="2200" dirty="0" smtClean="0">
                <a:solidFill>
                  <a:schemeClr val="tx1"/>
                </a:solidFill>
              </a:rPr>
              <a:t/>
            </a:r>
            <a:br>
              <a:rPr lang="en-US" altLang="en-US" sz="2200" dirty="0" smtClean="0">
                <a:solidFill>
                  <a:schemeClr val="tx1"/>
                </a:solidFill>
              </a:rPr>
            </a:br>
            <a:r>
              <a:rPr lang="en-US" altLang="en-US" sz="2200" dirty="0" smtClean="0">
                <a:solidFill>
                  <a:schemeClr val="tx1"/>
                </a:solidFill>
              </a:rPr>
              <a:t/>
            </a:r>
            <a:br>
              <a:rPr lang="en-US" altLang="en-US" sz="2200" dirty="0" smtClean="0">
                <a:solidFill>
                  <a:schemeClr val="tx1"/>
                </a:solidFill>
              </a:rPr>
            </a:br>
            <a:r>
              <a:rPr lang="en-US" altLang="en-US" sz="5300" dirty="0">
                <a:solidFill>
                  <a:schemeClr val="tx1"/>
                </a:solidFill>
              </a:rPr>
              <a:t/>
            </a:r>
            <a:br>
              <a:rPr lang="en-US" altLang="en-US" sz="5300" dirty="0">
                <a:solidFill>
                  <a:schemeClr val="tx1"/>
                </a:solidFill>
              </a:rPr>
            </a:br>
            <a:r>
              <a:rPr lang="en-US" altLang="en-US" sz="5300" dirty="0" smtClean="0">
                <a:solidFill>
                  <a:schemeClr val="tx1"/>
                </a:solidFill>
              </a:rPr>
              <a:t/>
            </a:r>
            <a:br>
              <a:rPr lang="en-US" altLang="en-US" sz="5300" dirty="0" smtClean="0">
                <a:solidFill>
                  <a:schemeClr val="tx1"/>
                </a:solidFill>
              </a:rPr>
            </a:br>
            <a:r>
              <a:rPr lang="en-US" altLang="en-US" sz="5300" dirty="0">
                <a:solidFill>
                  <a:schemeClr val="tx1"/>
                </a:solidFill>
              </a:rPr>
              <a:t/>
            </a:r>
            <a:br>
              <a:rPr lang="en-US" altLang="en-US" sz="5300" dirty="0">
                <a:solidFill>
                  <a:schemeClr val="tx1"/>
                </a:solidFill>
              </a:rPr>
            </a:br>
            <a:r>
              <a:rPr lang="en-US" altLang="en-US" sz="5300" dirty="0" smtClean="0">
                <a:solidFill>
                  <a:schemeClr val="tx1"/>
                </a:solidFill>
              </a:rPr>
              <a:t/>
            </a:r>
            <a:br>
              <a:rPr lang="en-US" altLang="en-US" sz="5300" dirty="0" smtClean="0">
                <a:solidFill>
                  <a:schemeClr val="tx1"/>
                </a:solidFill>
              </a:rPr>
            </a:br>
            <a:r>
              <a:rPr lang="en-US" altLang="en-US" sz="5300" dirty="0">
                <a:solidFill>
                  <a:schemeClr val="tx1"/>
                </a:solidFill>
              </a:rPr>
              <a:t/>
            </a:r>
            <a:br>
              <a:rPr lang="en-US" altLang="en-US" sz="5300" dirty="0">
                <a:solidFill>
                  <a:schemeClr val="tx1"/>
                </a:solidFill>
              </a:rPr>
            </a:br>
            <a:r>
              <a:rPr lang="en-US" altLang="en-US" sz="5300" dirty="0" smtClean="0">
                <a:solidFill>
                  <a:schemeClr val="tx1"/>
                </a:solidFill>
              </a:rPr>
              <a:t/>
            </a:r>
            <a:br>
              <a:rPr lang="en-US" altLang="en-US" sz="5300" dirty="0" smtClean="0">
                <a:solidFill>
                  <a:schemeClr val="tx1"/>
                </a:solidFill>
              </a:rPr>
            </a:br>
            <a:r>
              <a:rPr lang="en-US" altLang="en-US" sz="5300" dirty="0" smtClean="0">
                <a:solidFill>
                  <a:schemeClr val="tx1"/>
                </a:solidFill>
              </a:rPr>
              <a:t/>
            </a:r>
            <a:br>
              <a:rPr lang="en-US" altLang="en-US" sz="5300" dirty="0" smtClean="0">
                <a:solidFill>
                  <a:schemeClr val="tx1"/>
                </a:solidFill>
              </a:rPr>
            </a:br>
            <a:r>
              <a:rPr lang="en-US" altLang="en-US" sz="5300" dirty="0" smtClean="0">
                <a:solidFill>
                  <a:schemeClr val="tx1"/>
                </a:solidFill>
              </a:rPr>
              <a:t/>
            </a:r>
            <a:br>
              <a:rPr lang="en-US" altLang="en-US" sz="5300" dirty="0" smtClean="0">
                <a:solidFill>
                  <a:schemeClr val="tx1"/>
                </a:solidFill>
              </a:rPr>
            </a:br>
            <a:r>
              <a:rPr lang="en-US" altLang="en-US" sz="5300" dirty="0">
                <a:solidFill>
                  <a:schemeClr val="tx1"/>
                </a:solidFill>
              </a:rPr>
              <a:t/>
            </a:r>
            <a:br>
              <a:rPr lang="en-US" altLang="en-US" sz="5300" dirty="0">
                <a:solidFill>
                  <a:schemeClr val="tx1"/>
                </a:solidFill>
              </a:rPr>
            </a:br>
            <a:r>
              <a:rPr lang="en-US" altLang="en-US" sz="5300" dirty="0" smtClean="0">
                <a:solidFill>
                  <a:schemeClr val="tx1"/>
                </a:solidFill>
              </a:rPr>
              <a:t/>
            </a:r>
            <a:br>
              <a:rPr lang="en-US" altLang="en-US" sz="5300" dirty="0" smtClean="0">
                <a:solidFill>
                  <a:schemeClr val="tx1"/>
                </a:solidFill>
              </a:rPr>
            </a:br>
            <a:r>
              <a:rPr lang="en-US" altLang="en-US" sz="5300" dirty="0">
                <a:solidFill>
                  <a:schemeClr val="tx1"/>
                </a:solidFill>
              </a:rPr>
              <a:t/>
            </a:r>
            <a:br>
              <a:rPr lang="en-US" altLang="en-US" sz="5300" dirty="0">
                <a:solidFill>
                  <a:schemeClr val="tx1"/>
                </a:solidFill>
              </a:rPr>
            </a:br>
            <a:r>
              <a:rPr lang="en-US" altLang="en-US" sz="5300" dirty="0" smtClean="0">
                <a:solidFill>
                  <a:schemeClr val="tx1"/>
                </a:solidFill>
              </a:rPr>
              <a:t/>
            </a:r>
            <a:br>
              <a:rPr lang="en-US" altLang="en-US" sz="5300" dirty="0" smtClean="0">
                <a:solidFill>
                  <a:schemeClr val="tx1"/>
                </a:solidFill>
              </a:rPr>
            </a:br>
            <a:r>
              <a:rPr lang="en-US" altLang="en-US" dirty="0" smtClean="0">
                <a:solidFill>
                  <a:schemeClr val="tx1"/>
                </a:solidFill>
              </a:rPr>
              <a:t>Tips for Mitigating Exposures</a:t>
            </a:r>
            <a:r>
              <a:rPr lang="en-US" altLang="en-US" sz="2700" b="1" dirty="0">
                <a:solidFill>
                  <a:schemeClr val="tx1"/>
                </a:solidFill>
              </a:rPr>
              <a:t/>
            </a:r>
            <a:br>
              <a:rPr lang="en-US" altLang="en-US" sz="2700" b="1" dirty="0">
                <a:solidFill>
                  <a:schemeClr val="tx1"/>
                </a:solidFill>
              </a:rPr>
            </a:br>
            <a:r>
              <a:rPr lang="en-US" altLang="en-US" sz="1800" dirty="0">
                <a:solidFill>
                  <a:schemeClr val="tx1"/>
                </a:solidFill>
              </a:rPr>
              <a:t/>
            </a:r>
            <a:br>
              <a:rPr lang="en-US" altLang="en-US" sz="1800" dirty="0">
                <a:solidFill>
                  <a:schemeClr val="tx1"/>
                </a:solidFill>
              </a:rPr>
            </a:br>
            <a:r>
              <a:rPr lang="en-US" altLang="en-US" sz="1800" dirty="0" smtClean="0">
                <a:solidFill>
                  <a:schemeClr val="tx1"/>
                </a:solidFill>
              </a:rPr>
              <a:t/>
            </a:r>
            <a:br>
              <a:rPr lang="en-US" altLang="en-US" sz="1800" dirty="0" smtClean="0">
                <a:solidFill>
                  <a:schemeClr val="tx1"/>
                </a:solidFill>
              </a:rPr>
            </a:br>
            <a:r>
              <a:rPr lang="en-US" altLang="en-US" sz="1800" b="1" dirty="0" smtClean="0">
                <a:solidFill>
                  <a:schemeClr val="tx1"/>
                </a:solidFill>
              </a:rPr>
              <a:t>Housekeeping </a:t>
            </a:r>
            <a:r>
              <a:rPr lang="en-US" altLang="en-US" sz="1800" b="1" dirty="0">
                <a:solidFill>
                  <a:schemeClr val="tx1"/>
                </a:solidFill>
              </a:rPr>
              <a:t>issues to continue to keep your center at low risk for a loss:</a:t>
            </a:r>
            <a:br>
              <a:rPr lang="en-US" altLang="en-US" sz="1800" b="1" dirty="0">
                <a:solidFill>
                  <a:schemeClr val="tx1"/>
                </a:solidFill>
              </a:rPr>
            </a:br>
            <a:r>
              <a:rPr lang="en-US" altLang="en-US" sz="1800" b="1" dirty="0">
                <a:solidFill>
                  <a:schemeClr val="tx1"/>
                </a:solidFill>
              </a:rPr>
              <a:t/>
            </a:r>
            <a:br>
              <a:rPr lang="en-US" altLang="en-US" sz="1800" b="1" dirty="0">
                <a:solidFill>
                  <a:schemeClr val="tx1"/>
                </a:solidFill>
              </a:rPr>
            </a:br>
            <a:r>
              <a:rPr lang="en-US" altLang="en-US" sz="1600" b="1" dirty="0">
                <a:solidFill>
                  <a:schemeClr val="tx1"/>
                </a:solidFill>
              </a:rPr>
              <a:t>Proper lighting in all areas</a:t>
            </a:r>
            <a:br>
              <a:rPr lang="en-US" altLang="en-US" sz="1600" b="1" dirty="0">
                <a:solidFill>
                  <a:schemeClr val="tx1"/>
                </a:solidFill>
              </a:rPr>
            </a:br>
            <a:r>
              <a:rPr lang="en-US" altLang="en-US" sz="1600" b="1" dirty="0" smtClean="0">
                <a:solidFill>
                  <a:schemeClr val="tx1"/>
                </a:solidFill>
              </a:rPr>
              <a:t/>
            </a:r>
            <a:br>
              <a:rPr lang="en-US" altLang="en-US" sz="1600" b="1" dirty="0" smtClean="0">
                <a:solidFill>
                  <a:schemeClr val="tx1"/>
                </a:solidFill>
              </a:rPr>
            </a:br>
            <a:r>
              <a:rPr lang="en-US" altLang="en-US" sz="1600" b="1" dirty="0" smtClean="0">
                <a:solidFill>
                  <a:schemeClr val="tx1"/>
                </a:solidFill>
              </a:rPr>
              <a:t>Roof inspections/ maintenance plan</a:t>
            </a:r>
            <a:r>
              <a:rPr lang="en-US" altLang="en-US" sz="1600" b="1" dirty="0">
                <a:solidFill>
                  <a:schemeClr val="tx1"/>
                </a:solidFill>
              </a:rPr>
              <a:t/>
            </a:r>
            <a:br>
              <a:rPr lang="en-US" altLang="en-US" sz="1600" b="1" dirty="0">
                <a:solidFill>
                  <a:schemeClr val="tx1"/>
                </a:solidFill>
              </a:rPr>
            </a:br>
            <a:r>
              <a:rPr lang="en-US" altLang="en-US" sz="1600" b="1" dirty="0" smtClean="0">
                <a:solidFill>
                  <a:schemeClr val="tx1"/>
                </a:solidFill>
              </a:rPr>
              <a:t/>
            </a:r>
            <a:br>
              <a:rPr lang="en-US" altLang="en-US" sz="1600" b="1" dirty="0" smtClean="0">
                <a:solidFill>
                  <a:schemeClr val="tx1"/>
                </a:solidFill>
              </a:rPr>
            </a:br>
            <a:r>
              <a:rPr lang="en-US" altLang="en-US" sz="1600" b="1" dirty="0" smtClean="0">
                <a:solidFill>
                  <a:schemeClr val="tx1"/>
                </a:solidFill>
              </a:rPr>
              <a:t>Keep </a:t>
            </a:r>
            <a:r>
              <a:rPr lang="en-US" altLang="en-US" sz="1600" b="1" dirty="0">
                <a:solidFill>
                  <a:schemeClr val="tx1"/>
                </a:solidFill>
              </a:rPr>
              <a:t>lane conditioning product off the </a:t>
            </a:r>
            <a:r>
              <a:rPr lang="en-US" altLang="en-US" sz="1600" b="1" dirty="0" smtClean="0">
                <a:solidFill>
                  <a:schemeClr val="tx1"/>
                </a:solidFill>
              </a:rPr>
              <a:t>approaches</a:t>
            </a:r>
            <a:br>
              <a:rPr lang="en-US" altLang="en-US" sz="1600" b="1" dirty="0" smtClean="0">
                <a:solidFill>
                  <a:schemeClr val="tx1"/>
                </a:solidFill>
              </a:rPr>
            </a:br>
            <a:r>
              <a:rPr lang="en-US" altLang="en-US" sz="1600" b="1" dirty="0">
                <a:solidFill>
                  <a:schemeClr val="tx1"/>
                </a:solidFill>
              </a:rPr>
              <a:t/>
            </a:r>
            <a:br>
              <a:rPr lang="en-US" altLang="en-US" sz="1600" b="1" dirty="0">
                <a:solidFill>
                  <a:schemeClr val="tx1"/>
                </a:solidFill>
              </a:rPr>
            </a:br>
            <a:r>
              <a:rPr lang="en-US" altLang="en-US" sz="1600" b="1" dirty="0" smtClean="0">
                <a:solidFill>
                  <a:schemeClr val="tx1"/>
                </a:solidFill>
              </a:rPr>
              <a:t>Lane Oiling Practices-  18-24inch buffer from foul line recommended </a:t>
            </a:r>
            <a:r>
              <a:rPr lang="en-US" altLang="en-US" sz="1600" b="1" dirty="0">
                <a:solidFill>
                  <a:schemeClr val="tx1"/>
                </a:solidFill>
              </a:rPr>
              <a:t/>
            </a:r>
            <a:br>
              <a:rPr lang="en-US" altLang="en-US" sz="1600" b="1" dirty="0">
                <a:solidFill>
                  <a:schemeClr val="tx1"/>
                </a:solidFill>
              </a:rPr>
            </a:br>
            <a:r>
              <a:rPr lang="en-US" altLang="en-US" sz="1600" b="1" dirty="0" smtClean="0">
                <a:solidFill>
                  <a:schemeClr val="tx1"/>
                </a:solidFill>
              </a:rPr>
              <a:t/>
            </a:r>
            <a:br>
              <a:rPr lang="en-US" altLang="en-US" sz="1600" b="1" dirty="0" smtClean="0">
                <a:solidFill>
                  <a:schemeClr val="tx1"/>
                </a:solidFill>
              </a:rPr>
            </a:br>
            <a:r>
              <a:rPr lang="en-US" altLang="en-US" sz="1600" b="1" dirty="0" smtClean="0">
                <a:solidFill>
                  <a:schemeClr val="tx1"/>
                </a:solidFill>
              </a:rPr>
              <a:t>Keep </a:t>
            </a:r>
            <a:r>
              <a:rPr lang="en-US" altLang="en-US" sz="1600" b="1" dirty="0">
                <a:solidFill>
                  <a:schemeClr val="tx1"/>
                </a:solidFill>
              </a:rPr>
              <a:t>potholes in parking lot filled and to a minimum</a:t>
            </a:r>
            <a:br>
              <a:rPr lang="en-US" altLang="en-US" sz="1600" b="1" dirty="0">
                <a:solidFill>
                  <a:schemeClr val="tx1"/>
                </a:solidFill>
              </a:rPr>
            </a:br>
            <a:r>
              <a:rPr lang="en-US" altLang="en-US" sz="1600" b="1" dirty="0" smtClean="0">
                <a:solidFill>
                  <a:schemeClr val="tx1"/>
                </a:solidFill>
              </a:rPr>
              <a:t/>
            </a:r>
            <a:br>
              <a:rPr lang="en-US" altLang="en-US" sz="1600" b="1" dirty="0" smtClean="0">
                <a:solidFill>
                  <a:schemeClr val="tx1"/>
                </a:solidFill>
              </a:rPr>
            </a:br>
            <a:r>
              <a:rPr lang="en-US" altLang="en-US" sz="1600" b="1" dirty="0" smtClean="0">
                <a:solidFill>
                  <a:schemeClr val="tx1"/>
                </a:solidFill>
              </a:rPr>
              <a:t>Properly </a:t>
            </a:r>
            <a:r>
              <a:rPr lang="en-US" altLang="en-US" sz="1600" b="1" dirty="0">
                <a:solidFill>
                  <a:schemeClr val="tx1"/>
                </a:solidFill>
              </a:rPr>
              <a:t>removing snow and treating icy </a:t>
            </a:r>
            <a:r>
              <a:rPr lang="en-US" altLang="en-US" sz="1600" b="1" dirty="0" smtClean="0">
                <a:solidFill>
                  <a:schemeClr val="tx1"/>
                </a:solidFill>
              </a:rPr>
              <a:t>conditions</a:t>
            </a:r>
            <a:br>
              <a:rPr lang="en-US" altLang="en-US" sz="1600" b="1" dirty="0" smtClean="0">
                <a:solidFill>
                  <a:schemeClr val="tx1"/>
                </a:solidFill>
              </a:rPr>
            </a:br>
            <a:r>
              <a:rPr lang="en-US" altLang="en-US" sz="1600" b="1" dirty="0" smtClean="0">
                <a:solidFill>
                  <a:schemeClr val="tx1"/>
                </a:solidFill>
              </a:rPr>
              <a:t/>
            </a:r>
            <a:br>
              <a:rPr lang="en-US" altLang="en-US" sz="1600" b="1" dirty="0" smtClean="0">
                <a:solidFill>
                  <a:schemeClr val="tx1"/>
                </a:solidFill>
              </a:rPr>
            </a:br>
            <a:r>
              <a:rPr lang="en-US" altLang="en-US" sz="1600" b="1" dirty="0" smtClean="0">
                <a:solidFill>
                  <a:schemeClr val="tx1"/>
                </a:solidFill>
              </a:rPr>
              <a:t>Non slip mats at entrance</a:t>
            </a:r>
            <a:r>
              <a:rPr lang="en-US" altLang="en-US" sz="1600" b="1" dirty="0">
                <a:solidFill>
                  <a:schemeClr val="tx1"/>
                </a:solidFill>
              </a:rPr>
              <a:t/>
            </a:r>
            <a:br>
              <a:rPr lang="en-US" altLang="en-US" sz="1600" b="1" dirty="0">
                <a:solidFill>
                  <a:schemeClr val="tx1"/>
                </a:solidFill>
              </a:rPr>
            </a:br>
            <a:r>
              <a:rPr lang="en-US" altLang="en-US" sz="1600" b="1" dirty="0">
                <a:solidFill>
                  <a:schemeClr val="tx1"/>
                </a:solidFill>
              </a:rPr>
              <a:t/>
            </a:r>
            <a:br>
              <a:rPr lang="en-US" altLang="en-US" sz="1600" b="1" dirty="0">
                <a:solidFill>
                  <a:schemeClr val="tx1"/>
                </a:solidFill>
              </a:rPr>
            </a:br>
            <a:r>
              <a:rPr lang="en-US" altLang="en-US" sz="1600" b="1" dirty="0">
                <a:solidFill>
                  <a:schemeClr val="tx1"/>
                </a:solidFill>
              </a:rPr>
              <a:t>Marking uneven surfaces (ramps, steps, etc.)</a:t>
            </a:r>
            <a:br>
              <a:rPr lang="en-US" altLang="en-US" sz="1600" b="1" dirty="0">
                <a:solidFill>
                  <a:schemeClr val="tx1"/>
                </a:solidFill>
              </a:rPr>
            </a:br>
            <a:r>
              <a:rPr lang="en-US" altLang="en-US" sz="1600" b="1" dirty="0" smtClean="0">
                <a:solidFill>
                  <a:schemeClr val="tx1"/>
                </a:solidFill>
              </a:rPr>
              <a:t/>
            </a:r>
            <a:br>
              <a:rPr lang="en-US" altLang="en-US" sz="1600" b="1" dirty="0" smtClean="0">
                <a:solidFill>
                  <a:schemeClr val="tx1"/>
                </a:solidFill>
              </a:rPr>
            </a:br>
            <a:r>
              <a:rPr lang="en-US" altLang="en-US" sz="1600" b="1" dirty="0" smtClean="0">
                <a:solidFill>
                  <a:schemeClr val="tx1"/>
                </a:solidFill>
              </a:rPr>
              <a:t>Train </a:t>
            </a:r>
            <a:r>
              <a:rPr lang="en-US" altLang="en-US" sz="1600" b="1" dirty="0">
                <a:solidFill>
                  <a:schemeClr val="tx1"/>
                </a:solidFill>
              </a:rPr>
              <a:t>your staff to watch for spills of </a:t>
            </a:r>
            <a:r>
              <a:rPr lang="en-US" altLang="en-US" sz="1600" b="1" dirty="0" smtClean="0">
                <a:solidFill>
                  <a:schemeClr val="tx1"/>
                </a:solidFill>
              </a:rPr>
              <a:t>drinks </a:t>
            </a:r>
            <a:r>
              <a:rPr lang="en-US" altLang="en-US" sz="1600" dirty="0">
                <a:solidFill>
                  <a:schemeClr val="tx1"/>
                </a:solidFill>
              </a:rPr>
              <a:t/>
            </a:r>
            <a:br>
              <a:rPr lang="en-US" altLang="en-US" sz="1600" dirty="0">
                <a:solidFill>
                  <a:schemeClr val="tx1"/>
                </a:solidFill>
              </a:rPr>
            </a:br>
            <a:r>
              <a:rPr lang="en-US" altLang="en-US" sz="1600" dirty="0">
                <a:solidFill>
                  <a:schemeClr val="tx1"/>
                </a:solidFill>
                <a:latin typeface="+mn-lt"/>
              </a:rPr>
              <a:t/>
            </a:r>
            <a:br>
              <a:rPr lang="en-US" altLang="en-US" sz="1600" dirty="0">
                <a:solidFill>
                  <a:schemeClr val="tx1"/>
                </a:solidFill>
                <a:latin typeface="+mn-lt"/>
              </a:rPr>
            </a:br>
            <a:r>
              <a:rPr lang="en-US" altLang="en-US" sz="1800" dirty="0">
                <a:solidFill>
                  <a:schemeClr val="tx1"/>
                </a:solidFill>
                <a:latin typeface="+mn-lt"/>
              </a:rPr>
              <a:t/>
            </a:r>
            <a:br>
              <a:rPr lang="en-US" altLang="en-US" sz="1800" dirty="0">
                <a:solidFill>
                  <a:schemeClr val="tx1"/>
                </a:solidFill>
                <a:latin typeface="+mn-lt"/>
              </a:rPr>
            </a:br>
            <a:r>
              <a:rPr lang="en-US" altLang="en-US" sz="1800" dirty="0">
                <a:solidFill>
                  <a:schemeClr val="tx1"/>
                </a:solidFill>
                <a:latin typeface="+mn-lt"/>
              </a:rPr>
              <a:t/>
            </a:r>
            <a:br>
              <a:rPr lang="en-US" altLang="en-US" sz="1800" dirty="0">
                <a:solidFill>
                  <a:schemeClr val="tx1"/>
                </a:solidFill>
                <a:latin typeface="+mn-lt"/>
              </a:rPr>
            </a:br>
            <a:r>
              <a:rPr lang="en-US" altLang="en-US" sz="1800" dirty="0">
                <a:solidFill>
                  <a:schemeClr val="tx1"/>
                </a:solidFill>
              </a:rPr>
              <a:t/>
            </a:r>
            <a:br>
              <a:rPr lang="en-US" altLang="en-US" sz="1800" dirty="0">
                <a:solidFill>
                  <a:schemeClr val="tx1"/>
                </a:solidFill>
              </a:rPr>
            </a:br>
            <a:r>
              <a:rPr lang="en-US" altLang="en-US" sz="1800" dirty="0">
                <a:solidFill>
                  <a:schemeClr val="tx1"/>
                </a:solidFill>
              </a:rPr>
              <a:t/>
            </a:r>
            <a:br>
              <a:rPr lang="en-US" altLang="en-US" sz="1800" dirty="0">
                <a:solidFill>
                  <a:schemeClr val="tx1"/>
                </a:solidFill>
              </a:rPr>
            </a:br>
            <a:r>
              <a:rPr lang="en-US" altLang="en-US" sz="2000" dirty="0">
                <a:solidFill>
                  <a:schemeClr val="tx1"/>
                </a:solidFill>
                <a:latin typeface="+mn-lt"/>
              </a:rPr>
              <a:t/>
            </a:r>
            <a:br>
              <a:rPr lang="en-US" altLang="en-US" sz="2000" dirty="0">
                <a:solidFill>
                  <a:schemeClr val="tx1"/>
                </a:solidFill>
                <a:latin typeface="+mn-lt"/>
              </a:rPr>
            </a:br>
            <a:r>
              <a:rPr lang="en-US" altLang="en-US" sz="1800" dirty="0">
                <a:solidFill>
                  <a:schemeClr val="tx1"/>
                </a:solidFill>
              </a:rPr>
              <a:t/>
            </a:r>
            <a:br>
              <a:rPr lang="en-US" altLang="en-US" sz="1800" dirty="0">
                <a:solidFill>
                  <a:schemeClr val="tx1"/>
                </a:solidFill>
              </a:rPr>
            </a:br>
            <a:r>
              <a:rPr lang="en-US" altLang="en-US" sz="1800" dirty="0">
                <a:solidFill>
                  <a:schemeClr val="tx1"/>
                </a:solidFill>
              </a:rPr>
              <a:t/>
            </a:r>
            <a:br>
              <a:rPr lang="en-US" altLang="en-US" sz="1800" dirty="0">
                <a:solidFill>
                  <a:schemeClr val="tx1"/>
                </a:solidFill>
              </a:rPr>
            </a:br>
            <a:r>
              <a:rPr lang="en-US" altLang="en-US" sz="1800" dirty="0">
                <a:solidFill>
                  <a:schemeClr val="tx1"/>
                </a:solidFill>
              </a:rPr>
              <a:t/>
            </a:r>
            <a:br>
              <a:rPr lang="en-US" altLang="en-US" sz="1800" dirty="0">
                <a:solidFill>
                  <a:schemeClr val="tx1"/>
                </a:solidFill>
              </a:rPr>
            </a:br>
            <a:r>
              <a:rPr lang="en-US" altLang="en-US" sz="1600" dirty="0">
                <a:solidFill>
                  <a:srgbClr val="717075"/>
                </a:solidFill>
                <a:latin typeface="+mn-lt"/>
                <a:ea typeface="ＭＳ Ｐゴシック" pitchFamily="34" charset="-128"/>
              </a:rPr>
              <a:t/>
            </a:r>
            <a:br>
              <a:rPr lang="en-US" altLang="en-US" sz="1600" dirty="0">
                <a:solidFill>
                  <a:srgbClr val="717075"/>
                </a:solidFill>
                <a:latin typeface="+mn-lt"/>
                <a:ea typeface="ＭＳ Ｐゴシック" pitchFamily="34" charset="-128"/>
              </a:rPr>
            </a:br>
            <a:r>
              <a:rPr lang="en-US" altLang="en-US" sz="1600" dirty="0" smtClean="0">
                <a:solidFill>
                  <a:schemeClr val="tx1"/>
                </a:solidFill>
                <a:latin typeface="+mn-lt"/>
              </a:rPr>
              <a:t/>
            </a:r>
            <a:br>
              <a:rPr lang="en-US" altLang="en-US" sz="1600" dirty="0" smtClean="0">
                <a:solidFill>
                  <a:schemeClr val="tx1"/>
                </a:solidFill>
                <a:latin typeface="+mn-lt"/>
              </a:rPr>
            </a:br>
            <a:r>
              <a:rPr lang="en-US" sz="1600" dirty="0">
                <a:solidFill>
                  <a:srgbClr val="717075"/>
                </a:solidFill>
                <a:latin typeface="Arial" charset="0"/>
                <a:ea typeface="ＭＳ Ｐゴシック" charset="-128"/>
              </a:rPr>
              <a:t/>
            </a:r>
            <a:br>
              <a:rPr lang="en-US" sz="1600" dirty="0">
                <a:solidFill>
                  <a:srgbClr val="717075"/>
                </a:solidFill>
                <a:latin typeface="Arial" charset="0"/>
                <a:ea typeface="ＭＳ Ｐゴシック" charset="-128"/>
              </a:rPr>
            </a:br>
            <a:r>
              <a:rPr lang="en-US" altLang="en-US" sz="5300" dirty="0" smtClean="0">
                <a:solidFill>
                  <a:schemeClr val="tx1"/>
                </a:solidFill>
              </a:rPr>
              <a:t/>
            </a:r>
            <a:br>
              <a:rPr lang="en-US" altLang="en-US" sz="5300" dirty="0" smtClean="0">
                <a:solidFill>
                  <a:schemeClr val="tx1"/>
                </a:solidFill>
              </a:rPr>
            </a:br>
            <a:r>
              <a:rPr lang="en-US" altLang="en-US" sz="5300" dirty="0">
                <a:solidFill>
                  <a:schemeClr val="tx1"/>
                </a:solidFill>
              </a:rPr>
              <a:t/>
            </a:r>
            <a:br>
              <a:rPr lang="en-US" altLang="en-US" sz="5300" dirty="0">
                <a:solidFill>
                  <a:schemeClr val="tx1"/>
                </a:solidFill>
              </a:rPr>
            </a:br>
            <a:r>
              <a:rPr lang="en-US" altLang="en-US" sz="5300" dirty="0" smtClean="0">
                <a:solidFill>
                  <a:schemeClr val="tx1"/>
                </a:solidFill>
              </a:rPr>
              <a:t/>
            </a:r>
            <a:br>
              <a:rPr lang="en-US" altLang="en-US" sz="5300" dirty="0" smtClean="0">
                <a:solidFill>
                  <a:schemeClr val="tx1"/>
                </a:solidFill>
              </a:rPr>
            </a:br>
            <a:r>
              <a:rPr lang="en-US" altLang="en-US" sz="5300" dirty="0">
                <a:solidFill>
                  <a:schemeClr val="tx1"/>
                </a:solidFill>
              </a:rPr>
              <a:t/>
            </a:r>
            <a:br>
              <a:rPr lang="en-US" altLang="en-US" sz="5300" dirty="0">
                <a:solidFill>
                  <a:schemeClr val="tx1"/>
                </a:solidFill>
              </a:rPr>
            </a:br>
            <a:r>
              <a:rPr lang="en-US" altLang="en-US" sz="1200" dirty="0">
                <a:solidFill>
                  <a:schemeClr val="tx1"/>
                </a:solidFill>
              </a:rPr>
              <a:t/>
            </a:r>
            <a:br>
              <a:rPr lang="en-US" altLang="en-US" sz="1200" dirty="0">
                <a:solidFill>
                  <a:schemeClr val="tx1"/>
                </a:solidFill>
              </a:rPr>
            </a:br>
            <a:endParaRPr lang="en-US" sz="12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5562600"/>
            <a:ext cx="1190476" cy="1047619"/>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05600" y="5795896"/>
            <a:ext cx="2095500" cy="581025"/>
          </a:xfrm>
          <a:prstGeom prst="rect">
            <a:avLst/>
          </a:prstGeom>
        </p:spPr>
      </p:pic>
      <p:pic>
        <p:nvPicPr>
          <p:cNvPr id="7" name="Picture 12" descr="http://67.225.175.68/wp-content/uploads/2012/10/roofing-inspector-roofing-inspection-service-in-indiana.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08536" y="2514600"/>
            <a:ext cx="1665287" cy="998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4" descr="https://encrypted-tbn1.gstatic.com/images?q=tbn:ANd9GcRCmDBufW7aQNlijTXrAQvXOgXBBBgJbOZf6PkjmBGYECL0R3gkWA"/>
          <p:cNvPicPr>
            <a:picLocks noChangeAspect="1" noChangeArrowheads="1"/>
          </p:cNvPicPr>
          <p:nvPr/>
        </p:nvPicPr>
        <p:blipFill>
          <a:blip r:embed="rId5">
            <a:extLst>
              <a:ext uri="{28A0092B-C50C-407E-A947-70E740481C1C}">
                <a14:useLocalDpi xmlns:a14="http://schemas.microsoft.com/office/drawing/2010/main" val="0"/>
              </a:ext>
            </a:extLst>
          </a:blip>
          <a:srcRect t="9111"/>
          <a:stretch>
            <a:fillRect/>
          </a:stretch>
        </p:blipFill>
        <p:spPr bwMode="auto">
          <a:xfrm>
            <a:off x="6708535" y="3810000"/>
            <a:ext cx="1665287" cy="998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6" descr="http://www.westada.org/cms/lib8/id01904074/centricity/domain/205/staff-training.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10200" y="5191852"/>
            <a:ext cx="1208088" cy="1208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1945344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idx="1"/>
          </p:nvPr>
        </p:nvSpPr>
        <p:spPr>
          <a:xfrm>
            <a:off x="872067" y="1295400"/>
            <a:ext cx="7408333" cy="4830763"/>
          </a:xfrm>
        </p:spPr>
        <p:txBody>
          <a:bodyPr>
            <a:noAutofit/>
          </a:bodyPr>
          <a:lstStyle/>
          <a:p>
            <a:pPr>
              <a:spcBef>
                <a:spcPct val="0"/>
              </a:spcBef>
              <a:buSzTx/>
              <a:defRPr/>
            </a:pPr>
            <a:endParaRPr lang="en-US" altLang="en-US" dirty="0">
              <a:solidFill>
                <a:schemeClr val="tx1"/>
              </a:solidFill>
            </a:endParaRPr>
          </a:p>
          <a:p>
            <a:pPr marL="0" indent="0">
              <a:spcBef>
                <a:spcPct val="0"/>
              </a:spcBef>
              <a:buSzTx/>
              <a:buNone/>
              <a:defRPr/>
            </a:pPr>
            <a:endParaRPr lang="en-US" altLang="en-US" sz="1400" dirty="0">
              <a:solidFill>
                <a:schemeClr val="tx1"/>
              </a:solidFill>
            </a:endParaRPr>
          </a:p>
        </p:txBody>
      </p:sp>
      <p:sp>
        <p:nvSpPr>
          <p:cNvPr id="2" name="Title 1"/>
          <p:cNvSpPr>
            <a:spLocks noGrp="1"/>
          </p:cNvSpPr>
          <p:nvPr>
            <p:ph type="title"/>
          </p:nvPr>
        </p:nvSpPr>
        <p:spPr/>
        <p:txBody>
          <a:bodyPr>
            <a:normAutofit fontScale="90000"/>
          </a:bodyPr>
          <a:lstStyle/>
          <a:p>
            <a:pPr algn="l"/>
            <a:r>
              <a:rPr lang="en-US" altLang="en-US" sz="2200" dirty="0" smtClean="0">
                <a:solidFill>
                  <a:schemeClr val="tx1"/>
                </a:solidFill>
              </a:rPr>
              <a:t/>
            </a:r>
            <a:br>
              <a:rPr lang="en-US" altLang="en-US" sz="2200" dirty="0" smtClean="0">
                <a:solidFill>
                  <a:schemeClr val="tx1"/>
                </a:solidFill>
              </a:rPr>
            </a:br>
            <a:r>
              <a:rPr lang="en-US" altLang="en-US" sz="2200" dirty="0">
                <a:solidFill>
                  <a:schemeClr val="tx1"/>
                </a:solidFill>
              </a:rPr>
              <a:t/>
            </a:r>
            <a:br>
              <a:rPr lang="en-US" altLang="en-US" sz="2200" dirty="0">
                <a:solidFill>
                  <a:schemeClr val="tx1"/>
                </a:solidFill>
              </a:rPr>
            </a:br>
            <a:r>
              <a:rPr lang="en-US" altLang="en-US" sz="2200" dirty="0" smtClean="0">
                <a:solidFill>
                  <a:schemeClr val="tx1"/>
                </a:solidFill>
              </a:rPr>
              <a:t/>
            </a:r>
            <a:br>
              <a:rPr lang="en-US" altLang="en-US" sz="2200" dirty="0" smtClean="0">
                <a:solidFill>
                  <a:schemeClr val="tx1"/>
                </a:solidFill>
              </a:rPr>
            </a:br>
            <a:r>
              <a:rPr lang="en-US" altLang="en-US" sz="2200" dirty="0" smtClean="0">
                <a:solidFill>
                  <a:schemeClr val="tx1"/>
                </a:solidFill>
              </a:rPr>
              <a:t/>
            </a:r>
            <a:br>
              <a:rPr lang="en-US" altLang="en-US" sz="2200" dirty="0" smtClean="0">
                <a:solidFill>
                  <a:schemeClr val="tx1"/>
                </a:solidFill>
              </a:rPr>
            </a:br>
            <a:r>
              <a:rPr lang="en-US" altLang="en-US" sz="5300" dirty="0">
                <a:solidFill>
                  <a:schemeClr val="tx1"/>
                </a:solidFill>
              </a:rPr>
              <a:t/>
            </a:r>
            <a:br>
              <a:rPr lang="en-US" altLang="en-US" sz="5300" dirty="0">
                <a:solidFill>
                  <a:schemeClr val="tx1"/>
                </a:solidFill>
              </a:rPr>
            </a:br>
            <a:r>
              <a:rPr lang="en-US" altLang="en-US" sz="5300" dirty="0" smtClean="0">
                <a:solidFill>
                  <a:schemeClr val="tx1"/>
                </a:solidFill>
              </a:rPr>
              <a:t/>
            </a:r>
            <a:br>
              <a:rPr lang="en-US" altLang="en-US" sz="5300" dirty="0" smtClean="0">
                <a:solidFill>
                  <a:schemeClr val="tx1"/>
                </a:solidFill>
              </a:rPr>
            </a:br>
            <a:r>
              <a:rPr lang="en-US" altLang="en-US" sz="5300" dirty="0">
                <a:solidFill>
                  <a:schemeClr val="tx1"/>
                </a:solidFill>
              </a:rPr>
              <a:t/>
            </a:r>
            <a:br>
              <a:rPr lang="en-US" altLang="en-US" sz="5300" dirty="0">
                <a:solidFill>
                  <a:schemeClr val="tx1"/>
                </a:solidFill>
              </a:rPr>
            </a:br>
            <a:r>
              <a:rPr lang="en-US" altLang="en-US" sz="5300" dirty="0" smtClean="0">
                <a:solidFill>
                  <a:schemeClr val="tx1"/>
                </a:solidFill>
              </a:rPr>
              <a:t/>
            </a:r>
            <a:br>
              <a:rPr lang="en-US" altLang="en-US" sz="5300" dirty="0" smtClean="0">
                <a:solidFill>
                  <a:schemeClr val="tx1"/>
                </a:solidFill>
              </a:rPr>
            </a:br>
            <a:r>
              <a:rPr lang="en-US" altLang="en-US" sz="5300" dirty="0">
                <a:solidFill>
                  <a:schemeClr val="tx1"/>
                </a:solidFill>
              </a:rPr>
              <a:t/>
            </a:r>
            <a:br>
              <a:rPr lang="en-US" altLang="en-US" sz="5300" dirty="0">
                <a:solidFill>
                  <a:schemeClr val="tx1"/>
                </a:solidFill>
              </a:rPr>
            </a:br>
            <a:r>
              <a:rPr lang="en-US" altLang="en-US" sz="5300" dirty="0" smtClean="0">
                <a:solidFill>
                  <a:schemeClr val="tx1"/>
                </a:solidFill>
              </a:rPr>
              <a:t/>
            </a:r>
            <a:br>
              <a:rPr lang="en-US" altLang="en-US" sz="5300" dirty="0" smtClean="0">
                <a:solidFill>
                  <a:schemeClr val="tx1"/>
                </a:solidFill>
              </a:rPr>
            </a:br>
            <a:r>
              <a:rPr lang="en-US" altLang="en-US" sz="5300" dirty="0" smtClean="0">
                <a:solidFill>
                  <a:schemeClr val="tx1"/>
                </a:solidFill>
              </a:rPr>
              <a:t/>
            </a:r>
            <a:br>
              <a:rPr lang="en-US" altLang="en-US" sz="5300" dirty="0" smtClean="0">
                <a:solidFill>
                  <a:schemeClr val="tx1"/>
                </a:solidFill>
              </a:rPr>
            </a:br>
            <a:r>
              <a:rPr lang="en-US" altLang="en-US" sz="5300" dirty="0" smtClean="0">
                <a:solidFill>
                  <a:schemeClr val="tx1"/>
                </a:solidFill>
              </a:rPr>
              <a:t/>
            </a:r>
            <a:br>
              <a:rPr lang="en-US" altLang="en-US" sz="5300" dirty="0" smtClean="0">
                <a:solidFill>
                  <a:schemeClr val="tx1"/>
                </a:solidFill>
              </a:rPr>
            </a:br>
            <a:r>
              <a:rPr lang="en-US" altLang="en-US" sz="5300" dirty="0">
                <a:solidFill>
                  <a:schemeClr val="tx1"/>
                </a:solidFill>
              </a:rPr>
              <a:t/>
            </a:r>
            <a:br>
              <a:rPr lang="en-US" altLang="en-US" sz="5300" dirty="0">
                <a:solidFill>
                  <a:schemeClr val="tx1"/>
                </a:solidFill>
              </a:rPr>
            </a:br>
            <a:r>
              <a:rPr lang="en-US" altLang="en-US" sz="5300" dirty="0" smtClean="0">
                <a:solidFill>
                  <a:schemeClr val="tx1"/>
                </a:solidFill>
              </a:rPr>
              <a:t/>
            </a:r>
            <a:br>
              <a:rPr lang="en-US" altLang="en-US" sz="5300" dirty="0" smtClean="0">
                <a:solidFill>
                  <a:schemeClr val="tx1"/>
                </a:solidFill>
              </a:rPr>
            </a:br>
            <a:r>
              <a:rPr lang="en-US" altLang="en-US" sz="5300" dirty="0">
                <a:solidFill>
                  <a:schemeClr val="tx1"/>
                </a:solidFill>
              </a:rPr>
              <a:t/>
            </a:r>
            <a:br>
              <a:rPr lang="en-US" altLang="en-US" sz="5300" dirty="0">
                <a:solidFill>
                  <a:schemeClr val="tx1"/>
                </a:solidFill>
              </a:rPr>
            </a:br>
            <a:r>
              <a:rPr lang="en-US" altLang="en-US" sz="5300" dirty="0" smtClean="0">
                <a:solidFill>
                  <a:schemeClr val="tx1"/>
                </a:solidFill>
              </a:rPr>
              <a:t/>
            </a:r>
            <a:br>
              <a:rPr lang="en-US" altLang="en-US" sz="5300" dirty="0" smtClean="0">
                <a:solidFill>
                  <a:schemeClr val="tx1"/>
                </a:solidFill>
              </a:rPr>
            </a:br>
            <a:r>
              <a:rPr lang="en-US" altLang="en-US" sz="5300" dirty="0" smtClean="0">
                <a:solidFill>
                  <a:schemeClr val="tx1"/>
                </a:solidFill>
              </a:rPr>
              <a:t/>
            </a:r>
            <a:br>
              <a:rPr lang="en-US" altLang="en-US" sz="5300" dirty="0" smtClean="0">
                <a:solidFill>
                  <a:schemeClr val="tx1"/>
                </a:solidFill>
              </a:rPr>
            </a:br>
            <a:r>
              <a:rPr lang="en-US" altLang="en-US" dirty="0" smtClean="0">
                <a:solidFill>
                  <a:schemeClr val="tx1"/>
                </a:solidFill>
              </a:rPr>
              <a:t>Tips for Mitigating Exposures</a:t>
            </a:r>
            <a:r>
              <a:rPr lang="en-US" altLang="en-US" sz="2700" b="1" dirty="0">
                <a:solidFill>
                  <a:schemeClr val="tx1"/>
                </a:solidFill>
              </a:rPr>
              <a:t/>
            </a:r>
            <a:br>
              <a:rPr lang="en-US" altLang="en-US" sz="2700" b="1" dirty="0">
                <a:solidFill>
                  <a:schemeClr val="tx1"/>
                </a:solidFill>
              </a:rPr>
            </a:br>
            <a:r>
              <a:rPr lang="en-US" altLang="en-US" sz="1800" dirty="0" smtClean="0">
                <a:solidFill>
                  <a:schemeClr val="tx1"/>
                </a:solidFill>
              </a:rPr>
              <a:t/>
            </a:r>
            <a:br>
              <a:rPr lang="en-US" altLang="en-US" sz="1800" dirty="0" smtClean="0">
                <a:solidFill>
                  <a:schemeClr val="tx1"/>
                </a:solidFill>
              </a:rPr>
            </a:br>
            <a:r>
              <a:rPr lang="en-US" sz="1800" b="1" dirty="0" smtClean="0">
                <a:solidFill>
                  <a:schemeClr val="tx1"/>
                </a:solidFill>
                <a:latin typeface="+mn-lt"/>
                <a:ea typeface="ＭＳ Ｐゴシック" charset="-128"/>
              </a:rPr>
              <a:t>Educate </a:t>
            </a:r>
            <a:r>
              <a:rPr lang="en-US" sz="1800" b="1" dirty="0">
                <a:solidFill>
                  <a:schemeClr val="tx1"/>
                </a:solidFill>
                <a:latin typeface="+mn-lt"/>
                <a:ea typeface="ＭＳ Ｐゴシック" charset="-128"/>
              </a:rPr>
              <a:t>your staff on key factors when it comes to claims:</a:t>
            </a:r>
            <a:br>
              <a:rPr lang="en-US" sz="1800" b="1" dirty="0">
                <a:solidFill>
                  <a:schemeClr val="tx1"/>
                </a:solidFill>
                <a:latin typeface="+mn-lt"/>
                <a:ea typeface="ＭＳ Ｐゴシック" charset="-128"/>
              </a:rPr>
            </a:br>
            <a:r>
              <a:rPr lang="en-US" sz="1300" dirty="0">
                <a:solidFill>
                  <a:schemeClr val="tx1"/>
                </a:solidFill>
                <a:latin typeface="+mn-lt"/>
                <a:ea typeface="ＭＳ Ｐゴシック" charset="-128"/>
              </a:rPr>
              <a:t/>
            </a:r>
            <a:br>
              <a:rPr lang="en-US" sz="1300" dirty="0">
                <a:solidFill>
                  <a:schemeClr val="tx1"/>
                </a:solidFill>
                <a:latin typeface="+mn-lt"/>
                <a:ea typeface="ＭＳ Ｐゴシック" charset="-128"/>
              </a:rPr>
            </a:br>
            <a:r>
              <a:rPr lang="en-US" sz="1300" b="1" dirty="0" smtClean="0">
                <a:solidFill>
                  <a:schemeClr val="tx1"/>
                </a:solidFill>
                <a:latin typeface="+mn-lt"/>
                <a:ea typeface="ＭＳ Ｐゴシック" charset="-128"/>
              </a:rPr>
              <a:t>Gather </a:t>
            </a:r>
            <a:r>
              <a:rPr lang="en-US" sz="1300" b="1" dirty="0">
                <a:solidFill>
                  <a:schemeClr val="tx1"/>
                </a:solidFill>
                <a:latin typeface="+mn-lt"/>
                <a:ea typeface="ＭＳ Ｐゴシック" charset="-128"/>
              </a:rPr>
              <a:t>information for incident reports</a:t>
            </a:r>
            <a:br>
              <a:rPr lang="en-US" sz="1300" b="1" dirty="0">
                <a:solidFill>
                  <a:schemeClr val="tx1"/>
                </a:solidFill>
                <a:latin typeface="+mn-lt"/>
                <a:ea typeface="ＭＳ Ｐゴシック" charset="-128"/>
              </a:rPr>
            </a:br>
            <a:r>
              <a:rPr lang="en-US" sz="1300" b="1" dirty="0" smtClean="0">
                <a:solidFill>
                  <a:schemeClr val="tx1"/>
                </a:solidFill>
                <a:latin typeface="+mn-lt"/>
                <a:ea typeface="ＭＳ Ｐゴシック" charset="-128"/>
              </a:rPr>
              <a:t/>
            </a:r>
            <a:br>
              <a:rPr lang="en-US" sz="1300" b="1" dirty="0" smtClean="0">
                <a:solidFill>
                  <a:schemeClr val="tx1"/>
                </a:solidFill>
                <a:latin typeface="+mn-lt"/>
                <a:ea typeface="ＭＳ Ｐゴシック" charset="-128"/>
              </a:rPr>
            </a:br>
            <a:r>
              <a:rPr lang="en-US" sz="1300" b="1" dirty="0" smtClean="0">
                <a:solidFill>
                  <a:schemeClr val="tx1"/>
                </a:solidFill>
                <a:latin typeface="+mn-lt"/>
                <a:ea typeface="ＭＳ Ｐゴシック" charset="-128"/>
              </a:rPr>
              <a:t>Bag </a:t>
            </a:r>
            <a:r>
              <a:rPr lang="en-US" sz="1300" b="1" dirty="0">
                <a:solidFill>
                  <a:schemeClr val="tx1"/>
                </a:solidFill>
                <a:latin typeface="+mn-lt"/>
                <a:ea typeface="ＭＳ Ｐゴシック" charset="-128"/>
              </a:rPr>
              <a:t>and tag rental shoes involved in any incidents (evidence)</a:t>
            </a:r>
            <a:br>
              <a:rPr lang="en-US" sz="1300" b="1" dirty="0">
                <a:solidFill>
                  <a:schemeClr val="tx1"/>
                </a:solidFill>
                <a:latin typeface="+mn-lt"/>
                <a:ea typeface="ＭＳ Ｐゴシック" charset="-128"/>
              </a:rPr>
            </a:br>
            <a:r>
              <a:rPr lang="en-US" sz="1300" b="1" dirty="0" smtClean="0">
                <a:solidFill>
                  <a:schemeClr val="tx1"/>
                </a:solidFill>
                <a:latin typeface="+mn-lt"/>
                <a:ea typeface="ＭＳ Ｐゴシック" charset="-128"/>
              </a:rPr>
              <a:t/>
            </a:r>
            <a:br>
              <a:rPr lang="en-US" sz="1300" b="1" dirty="0" smtClean="0">
                <a:solidFill>
                  <a:schemeClr val="tx1"/>
                </a:solidFill>
                <a:latin typeface="+mn-lt"/>
                <a:ea typeface="ＭＳ Ｐゴシック" charset="-128"/>
              </a:rPr>
            </a:br>
            <a:r>
              <a:rPr lang="en-US" sz="1300" b="1" dirty="0" smtClean="0">
                <a:solidFill>
                  <a:schemeClr val="tx1"/>
                </a:solidFill>
                <a:latin typeface="+mn-lt"/>
                <a:ea typeface="ＭＳ Ｐゴシック" charset="-128"/>
              </a:rPr>
              <a:t>Was </a:t>
            </a:r>
            <a:r>
              <a:rPr lang="en-US" sz="1300" b="1" dirty="0">
                <a:solidFill>
                  <a:schemeClr val="tx1"/>
                </a:solidFill>
                <a:latin typeface="+mn-lt"/>
                <a:ea typeface="ＭＳ Ｐゴシック" charset="-128"/>
              </a:rPr>
              <a:t>it a “stick” or “slip” at the foul line?</a:t>
            </a:r>
            <a:br>
              <a:rPr lang="en-US" sz="1300" b="1" dirty="0">
                <a:solidFill>
                  <a:schemeClr val="tx1"/>
                </a:solidFill>
                <a:latin typeface="+mn-lt"/>
                <a:ea typeface="ＭＳ Ｐゴシック" charset="-128"/>
              </a:rPr>
            </a:br>
            <a:r>
              <a:rPr lang="en-US" sz="1300" b="1" dirty="0" smtClean="0">
                <a:solidFill>
                  <a:schemeClr val="tx1"/>
                </a:solidFill>
                <a:latin typeface="+mn-lt"/>
                <a:ea typeface="ＭＳ Ｐゴシック" charset="-128"/>
              </a:rPr>
              <a:t/>
            </a:r>
            <a:br>
              <a:rPr lang="en-US" sz="1300" b="1" dirty="0" smtClean="0">
                <a:solidFill>
                  <a:schemeClr val="tx1"/>
                </a:solidFill>
                <a:latin typeface="+mn-lt"/>
                <a:ea typeface="ＭＳ Ｐゴシック" charset="-128"/>
              </a:rPr>
            </a:br>
            <a:r>
              <a:rPr lang="en-US" sz="1300" b="1" dirty="0" smtClean="0">
                <a:solidFill>
                  <a:schemeClr val="tx1"/>
                </a:solidFill>
                <a:latin typeface="+mn-lt"/>
                <a:ea typeface="ＭＳ Ｐゴシック" charset="-128"/>
              </a:rPr>
              <a:t>Are </a:t>
            </a:r>
            <a:r>
              <a:rPr lang="en-US" sz="1300" b="1" dirty="0">
                <a:solidFill>
                  <a:schemeClr val="tx1"/>
                </a:solidFill>
                <a:latin typeface="+mn-lt"/>
                <a:ea typeface="ＭＳ Ｐゴシック" charset="-128"/>
              </a:rPr>
              <a:t>there warning signs clearly posted where the incident happened</a:t>
            </a:r>
            <a:r>
              <a:rPr lang="en-US" sz="1300" b="1" dirty="0" smtClean="0">
                <a:solidFill>
                  <a:schemeClr val="tx1"/>
                </a:solidFill>
                <a:latin typeface="+mn-lt"/>
                <a:ea typeface="ＭＳ Ｐゴシック" charset="-128"/>
              </a:rPr>
              <a:t>? </a:t>
            </a:r>
            <a:r>
              <a:rPr lang="en-US" sz="1300" b="1" dirty="0">
                <a:solidFill>
                  <a:schemeClr val="tx1"/>
                </a:solidFill>
                <a:latin typeface="+mn-lt"/>
                <a:ea typeface="ＭＳ Ｐゴシック" charset="-128"/>
              </a:rPr>
              <a:t/>
            </a:r>
            <a:br>
              <a:rPr lang="en-US" sz="1300" b="1" dirty="0">
                <a:solidFill>
                  <a:schemeClr val="tx1"/>
                </a:solidFill>
                <a:latin typeface="+mn-lt"/>
                <a:ea typeface="ＭＳ Ｐゴシック" charset="-128"/>
              </a:rPr>
            </a:br>
            <a:r>
              <a:rPr lang="en-US" sz="1300" b="1" dirty="0" smtClean="0">
                <a:solidFill>
                  <a:schemeClr val="tx1"/>
                </a:solidFill>
                <a:latin typeface="+mn-lt"/>
                <a:ea typeface="ＭＳ Ｐゴシック" charset="-128"/>
              </a:rPr>
              <a:t/>
            </a:r>
            <a:br>
              <a:rPr lang="en-US" sz="1300" b="1" dirty="0" smtClean="0">
                <a:solidFill>
                  <a:schemeClr val="tx1"/>
                </a:solidFill>
                <a:latin typeface="+mn-lt"/>
                <a:ea typeface="ＭＳ Ｐゴシック" charset="-128"/>
              </a:rPr>
            </a:br>
            <a:r>
              <a:rPr lang="en-US" sz="1300" b="1" dirty="0" smtClean="0">
                <a:solidFill>
                  <a:schemeClr val="tx1"/>
                </a:solidFill>
                <a:latin typeface="+mn-lt"/>
                <a:ea typeface="ＭＳ Ｐゴシック" charset="-128"/>
              </a:rPr>
              <a:t>Check </a:t>
            </a:r>
            <a:r>
              <a:rPr lang="en-US" sz="1300" b="1" dirty="0">
                <a:solidFill>
                  <a:schemeClr val="tx1"/>
                </a:solidFill>
                <a:latin typeface="+mn-lt"/>
                <a:ea typeface="ＭＳ Ｐゴシック" charset="-128"/>
              </a:rPr>
              <a:t>for debris or spills and be sure to note that on the incident report</a:t>
            </a:r>
            <a:br>
              <a:rPr lang="en-US" sz="1300" b="1" dirty="0">
                <a:solidFill>
                  <a:schemeClr val="tx1"/>
                </a:solidFill>
                <a:latin typeface="+mn-lt"/>
                <a:ea typeface="ＭＳ Ｐゴシック" charset="-128"/>
              </a:rPr>
            </a:br>
            <a:r>
              <a:rPr lang="en-US" sz="1300" b="1" dirty="0" smtClean="0">
                <a:solidFill>
                  <a:schemeClr val="tx1"/>
                </a:solidFill>
                <a:latin typeface="+mn-lt"/>
                <a:ea typeface="ＭＳ Ｐゴシック" charset="-128"/>
              </a:rPr>
              <a:t/>
            </a:r>
            <a:br>
              <a:rPr lang="en-US" sz="1300" b="1" dirty="0" smtClean="0">
                <a:solidFill>
                  <a:schemeClr val="tx1"/>
                </a:solidFill>
                <a:latin typeface="+mn-lt"/>
                <a:ea typeface="ＭＳ Ｐゴシック" charset="-128"/>
              </a:rPr>
            </a:br>
            <a:r>
              <a:rPr lang="en-US" sz="1300" b="1" dirty="0" smtClean="0">
                <a:solidFill>
                  <a:schemeClr val="tx1"/>
                </a:solidFill>
                <a:latin typeface="+mn-lt"/>
                <a:ea typeface="ＭＳ Ｐゴシック" charset="-128"/>
              </a:rPr>
              <a:t>If </a:t>
            </a:r>
            <a:r>
              <a:rPr lang="en-US" sz="1300" b="1" dirty="0">
                <a:solidFill>
                  <a:schemeClr val="tx1"/>
                </a:solidFill>
                <a:latin typeface="+mn-lt"/>
                <a:ea typeface="ＭＳ Ｐゴシック" charset="-128"/>
              </a:rPr>
              <a:t>there is video evidence, it should be saved </a:t>
            </a:r>
            <a:r>
              <a:rPr lang="en-US" sz="1300" b="1" dirty="0" smtClean="0">
                <a:solidFill>
                  <a:schemeClr val="tx1"/>
                </a:solidFill>
                <a:latin typeface="+mn-lt"/>
                <a:ea typeface="ＭＳ Ｐゴシック" charset="-128"/>
              </a:rPr>
              <a:t>immediately</a:t>
            </a:r>
            <a:r>
              <a:rPr lang="en-US" sz="1300" b="1" dirty="0">
                <a:solidFill>
                  <a:schemeClr val="tx1"/>
                </a:solidFill>
                <a:latin typeface="+mn-lt"/>
                <a:ea typeface="ＭＳ Ｐゴシック" charset="-128"/>
              </a:rPr>
              <a:t/>
            </a:r>
            <a:br>
              <a:rPr lang="en-US" sz="1300" b="1" dirty="0">
                <a:solidFill>
                  <a:schemeClr val="tx1"/>
                </a:solidFill>
                <a:latin typeface="+mn-lt"/>
                <a:ea typeface="ＭＳ Ｐゴシック" charset="-128"/>
              </a:rPr>
            </a:br>
            <a:r>
              <a:rPr lang="en-US" sz="1300" b="1" dirty="0" smtClean="0">
                <a:solidFill>
                  <a:schemeClr val="tx1"/>
                </a:solidFill>
                <a:latin typeface="+mn-lt"/>
                <a:ea typeface="ＭＳ Ｐゴシック" charset="-128"/>
              </a:rPr>
              <a:t/>
            </a:r>
            <a:br>
              <a:rPr lang="en-US" sz="1300" b="1" dirty="0" smtClean="0">
                <a:solidFill>
                  <a:schemeClr val="tx1"/>
                </a:solidFill>
                <a:latin typeface="+mn-lt"/>
                <a:ea typeface="ＭＳ Ｐゴシック" charset="-128"/>
              </a:rPr>
            </a:br>
            <a:r>
              <a:rPr lang="en-US" sz="1300" b="1" dirty="0" smtClean="0">
                <a:solidFill>
                  <a:schemeClr val="tx1"/>
                </a:solidFill>
                <a:latin typeface="+mn-lt"/>
                <a:ea typeface="ＭＳ Ｐゴシック" charset="-128"/>
              </a:rPr>
              <a:t>Gather </a:t>
            </a:r>
            <a:r>
              <a:rPr lang="en-US" sz="1300" b="1" dirty="0">
                <a:solidFill>
                  <a:schemeClr val="tx1"/>
                </a:solidFill>
                <a:latin typeface="+mn-lt"/>
                <a:ea typeface="ＭＳ Ｐゴシック" charset="-128"/>
              </a:rPr>
              <a:t>names and contact information for witnesses</a:t>
            </a:r>
            <a:br>
              <a:rPr lang="en-US" sz="1300" b="1" dirty="0">
                <a:solidFill>
                  <a:schemeClr val="tx1"/>
                </a:solidFill>
                <a:latin typeface="+mn-lt"/>
                <a:ea typeface="ＭＳ Ｐゴシック" charset="-128"/>
              </a:rPr>
            </a:br>
            <a:r>
              <a:rPr lang="en-US" sz="1300" b="1" dirty="0" smtClean="0">
                <a:solidFill>
                  <a:schemeClr val="tx1"/>
                </a:solidFill>
                <a:latin typeface="+mn-lt"/>
                <a:ea typeface="ＭＳ Ｐゴシック" charset="-128"/>
              </a:rPr>
              <a:t/>
            </a:r>
            <a:br>
              <a:rPr lang="en-US" sz="1300" b="1" dirty="0" smtClean="0">
                <a:solidFill>
                  <a:schemeClr val="tx1"/>
                </a:solidFill>
                <a:latin typeface="+mn-lt"/>
                <a:ea typeface="ＭＳ Ｐゴシック" charset="-128"/>
              </a:rPr>
            </a:br>
            <a:r>
              <a:rPr lang="en-US" sz="1300" b="1" dirty="0" smtClean="0">
                <a:solidFill>
                  <a:schemeClr val="tx1"/>
                </a:solidFill>
                <a:latin typeface="+mn-lt"/>
                <a:ea typeface="ＭＳ Ｐゴシック" charset="-128"/>
              </a:rPr>
              <a:t>If </a:t>
            </a:r>
            <a:r>
              <a:rPr lang="en-US" sz="1300" b="1" dirty="0">
                <a:solidFill>
                  <a:schemeClr val="tx1"/>
                </a:solidFill>
                <a:latin typeface="+mn-lt"/>
                <a:ea typeface="ＭＳ Ｐゴシック" charset="-128"/>
              </a:rPr>
              <a:t>there is a claim, immediately notify your agent or the carrier</a:t>
            </a:r>
            <a:r>
              <a:rPr lang="en-US" sz="1300" dirty="0">
                <a:solidFill>
                  <a:schemeClr val="tx1"/>
                </a:solidFill>
                <a:latin typeface="+mn-lt"/>
                <a:ea typeface="ＭＳ Ｐゴシック" charset="-128"/>
              </a:rPr>
              <a:t/>
            </a:r>
            <a:br>
              <a:rPr lang="en-US" sz="1300" dirty="0">
                <a:solidFill>
                  <a:schemeClr val="tx1"/>
                </a:solidFill>
                <a:latin typeface="+mn-lt"/>
                <a:ea typeface="ＭＳ Ｐゴシック" charset="-128"/>
              </a:rPr>
            </a:br>
            <a:r>
              <a:rPr lang="en-US" altLang="en-US" sz="1800" dirty="0">
                <a:solidFill>
                  <a:schemeClr val="tx1"/>
                </a:solidFill>
                <a:latin typeface="+mn-lt"/>
              </a:rPr>
              <a:t/>
            </a:r>
            <a:br>
              <a:rPr lang="en-US" altLang="en-US" sz="1800" dirty="0">
                <a:solidFill>
                  <a:schemeClr val="tx1"/>
                </a:solidFill>
                <a:latin typeface="+mn-lt"/>
              </a:rPr>
            </a:br>
            <a:r>
              <a:rPr lang="en-US" altLang="en-US" sz="1600" dirty="0">
                <a:solidFill>
                  <a:schemeClr val="tx1"/>
                </a:solidFill>
                <a:latin typeface="+mn-lt"/>
              </a:rPr>
              <a:t/>
            </a:r>
            <a:br>
              <a:rPr lang="en-US" altLang="en-US" sz="1600" dirty="0">
                <a:solidFill>
                  <a:schemeClr val="tx1"/>
                </a:solidFill>
                <a:latin typeface="+mn-lt"/>
              </a:rPr>
            </a:br>
            <a:r>
              <a:rPr lang="en-US" altLang="en-US" sz="1800" dirty="0">
                <a:solidFill>
                  <a:schemeClr val="tx1"/>
                </a:solidFill>
                <a:latin typeface="+mn-lt"/>
              </a:rPr>
              <a:t/>
            </a:r>
            <a:br>
              <a:rPr lang="en-US" altLang="en-US" sz="1800" dirty="0">
                <a:solidFill>
                  <a:schemeClr val="tx1"/>
                </a:solidFill>
                <a:latin typeface="+mn-lt"/>
              </a:rPr>
            </a:br>
            <a:r>
              <a:rPr lang="en-US" altLang="en-US" sz="1800" dirty="0">
                <a:solidFill>
                  <a:schemeClr val="tx1"/>
                </a:solidFill>
                <a:latin typeface="+mn-lt"/>
              </a:rPr>
              <a:t/>
            </a:r>
            <a:br>
              <a:rPr lang="en-US" altLang="en-US" sz="1800" dirty="0">
                <a:solidFill>
                  <a:schemeClr val="tx1"/>
                </a:solidFill>
                <a:latin typeface="+mn-lt"/>
              </a:rPr>
            </a:br>
            <a:r>
              <a:rPr lang="en-US" altLang="en-US" sz="1800" dirty="0">
                <a:solidFill>
                  <a:schemeClr val="tx1"/>
                </a:solidFill>
              </a:rPr>
              <a:t/>
            </a:r>
            <a:br>
              <a:rPr lang="en-US" altLang="en-US" sz="1800" dirty="0">
                <a:solidFill>
                  <a:schemeClr val="tx1"/>
                </a:solidFill>
              </a:rPr>
            </a:br>
            <a:r>
              <a:rPr lang="en-US" altLang="en-US" sz="1800" dirty="0">
                <a:solidFill>
                  <a:schemeClr val="tx1"/>
                </a:solidFill>
              </a:rPr>
              <a:t/>
            </a:r>
            <a:br>
              <a:rPr lang="en-US" altLang="en-US" sz="1800" dirty="0">
                <a:solidFill>
                  <a:schemeClr val="tx1"/>
                </a:solidFill>
              </a:rPr>
            </a:br>
            <a:r>
              <a:rPr lang="en-US" altLang="en-US" sz="2000" dirty="0">
                <a:solidFill>
                  <a:schemeClr val="tx1"/>
                </a:solidFill>
                <a:latin typeface="+mn-lt"/>
              </a:rPr>
              <a:t/>
            </a:r>
            <a:br>
              <a:rPr lang="en-US" altLang="en-US" sz="2000" dirty="0">
                <a:solidFill>
                  <a:schemeClr val="tx1"/>
                </a:solidFill>
                <a:latin typeface="+mn-lt"/>
              </a:rPr>
            </a:br>
            <a:r>
              <a:rPr lang="en-US" altLang="en-US" sz="1800" dirty="0">
                <a:solidFill>
                  <a:schemeClr val="tx1"/>
                </a:solidFill>
              </a:rPr>
              <a:t/>
            </a:r>
            <a:br>
              <a:rPr lang="en-US" altLang="en-US" sz="1800" dirty="0">
                <a:solidFill>
                  <a:schemeClr val="tx1"/>
                </a:solidFill>
              </a:rPr>
            </a:br>
            <a:r>
              <a:rPr lang="en-US" altLang="en-US" sz="1800" dirty="0">
                <a:solidFill>
                  <a:schemeClr val="tx1"/>
                </a:solidFill>
              </a:rPr>
              <a:t/>
            </a:r>
            <a:br>
              <a:rPr lang="en-US" altLang="en-US" sz="1800" dirty="0">
                <a:solidFill>
                  <a:schemeClr val="tx1"/>
                </a:solidFill>
              </a:rPr>
            </a:br>
            <a:r>
              <a:rPr lang="en-US" altLang="en-US" sz="1800" dirty="0">
                <a:solidFill>
                  <a:schemeClr val="tx1"/>
                </a:solidFill>
              </a:rPr>
              <a:t/>
            </a:r>
            <a:br>
              <a:rPr lang="en-US" altLang="en-US" sz="1800" dirty="0">
                <a:solidFill>
                  <a:schemeClr val="tx1"/>
                </a:solidFill>
              </a:rPr>
            </a:br>
            <a:r>
              <a:rPr lang="en-US" altLang="en-US" sz="1600" dirty="0">
                <a:solidFill>
                  <a:srgbClr val="717075"/>
                </a:solidFill>
                <a:latin typeface="+mn-lt"/>
                <a:ea typeface="ＭＳ Ｐゴシック" pitchFamily="34" charset="-128"/>
              </a:rPr>
              <a:t/>
            </a:r>
            <a:br>
              <a:rPr lang="en-US" altLang="en-US" sz="1600" dirty="0">
                <a:solidFill>
                  <a:srgbClr val="717075"/>
                </a:solidFill>
                <a:latin typeface="+mn-lt"/>
                <a:ea typeface="ＭＳ Ｐゴシック" pitchFamily="34" charset="-128"/>
              </a:rPr>
            </a:br>
            <a:r>
              <a:rPr lang="en-US" altLang="en-US" sz="1600" dirty="0" smtClean="0">
                <a:solidFill>
                  <a:schemeClr val="tx1"/>
                </a:solidFill>
                <a:latin typeface="+mn-lt"/>
              </a:rPr>
              <a:t/>
            </a:r>
            <a:br>
              <a:rPr lang="en-US" altLang="en-US" sz="1600" dirty="0" smtClean="0">
                <a:solidFill>
                  <a:schemeClr val="tx1"/>
                </a:solidFill>
                <a:latin typeface="+mn-lt"/>
              </a:rPr>
            </a:br>
            <a:r>
              <a:rPr lang="en-US" sz="1600" dirty="0">
                <a:solidFill>
                  <a:srgbClr val="717075"/>
                </a:solidFill>
                <a:latin typeface="Arial" charset="0"/>
                <a:ea typeface="ＭＳ Ｐゴシック" charset="-128"/>
              </a:rPr>
              <a:t/>
            </a:r>
            <a:br>
              <a:rPr lang="en-US" sz="1600" dirty="0">
                <a:solidFill>
                  <a:srgbClr val="717075"/>
                </a:solidFill>
                <a:latin typeface="Arial" charset="0"/>
                <a:ea typeface="ＭＳ Ｐゴシック" charset="-128"/>
              </a:rPr>
            </a:br>
            <a:r>
              <a:rPr lang="en-US" altLang="en-US" sz="5300" dirty="0" smtClean="0">
                <a:solidFill>
                  <a:schemeClr val="tx1"/>
                </a:solidFill>
              </a:rPr>
              <a:t/>
            </a:r>
            <a:br>
              <a:rPr lang="en-US" altLang="en-US" sz="5300" dirty="0" smtClean="0">
                <a:solidFill>
                  <a:schemeClr val="tx1"/>
                </a:solidFill>
              </a:rPr>
            </a:br>
            <a:r>
              <a:rPr lang="en-US" altLang="en-US" sz="5300" dirty="0">
                <a:solidFill>
                  <a:schemeClr val="tx1"/>
                </a:solidFill>
              </a:rPr>
              <a:t/>
            </a:r>
            <a:br>
              <a:rPr lang="en-US" altLang="en-US" sz="5300" dirty="0">
                <a:solidFill>
                  <a:schemeClr val="tx1"/>
                </a:solidFill>
              </a:rPr>
            </a:br>
            <a:r>
              <a:rPr lang="en-US" altLang="en-US" sz="5300" dirty="0" smtClean="0">
                <a:solidFill>
                  <a:schemeClr val="tx1"/>
                </a:solidFill>
              </a:rPr>
              <a:t/>
            </a:r>
            <a:br>
              <a:rPr lang="en-US" altLang="en-US" sz="5300" dirty="0" smtClean="0">
                <a:solidFill>
                  <a:schemeClr val="tx1"/>
                </a:solidFill>
              </a:rPr>
            </a:br>
            <a:r>
              <a:rPr lang="en-US" altLang="en-US" sz="5300" dirty="0">
                <a:solidFill>
                  <a:schemeClr val="tx1"/>
                </a:solidFill>
              </a:rPr>
              <a:t/>
            </a:r>
            <a:br>
              <a:rPr lang="en-US" altLang="en-US" sz="5300" dirty="0">
                <a:solidFill>
                  <a:schemeClr val="tx1"/>
                </a:solidFill>
              </a:rPr>
            </a:br>
            <a:r>
              <a:rPr lang="en-US" altLang="en-US" sz="1200" dirty="0">
                <a:solidFill>
                  <a:schemeClr val="tx1"/>
                </a:solidFill>
              </a:rPr>
              <a:t/>
            </a:r>
            <a:br>
              <a:rPr lang="en-US" altLang="en-US" sz="1200" dirty="0">
                <a:solidFill>
                  <a:schemeClr val="tx1"/>
                </a:solidFill>
              </a:rPr>
            </a:br>
            <a:endParaRPr lang="en-US" sz="12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5562600"/>
            <a:ext cx="1190476" cy="1047619"/>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05600" y="5795896"/>
            <a:ext cx="2095500" cy="581025"/>
          </a:xfrm>
          <a:prstGeom prst="rect">
            <a:avLst/>
          </a:prstGeom>
        </p:spPr>
      </p:pic>
    </p:spTree>
    <p:extLst>
      <p:ext uri="{BB962C8B-B14F-4D97-AF65-F5344CB8AC3E}">
        <p14:creationId xmlns:p14="http://schemas.microsoft.com/office/powerpoint/2010/main" val="340756172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idx="1"/>
          </p:nvPr>
        </p:nvSpPr>
        <p:spPr>
          <a:xfrm>
            <a:off x="872067" y="1295400"/>
            <a:ext cx="7408333" cy="4830763"/>
          </a:xfrm>
        </p:spPr>
        <p:txBody>
          <a:bodyPr>
            <a:noAutofit/>
          </a:bodyPr>
          <a:lstStyle/>
          <a:p>
            <a:pPr>
              <a:spcBef>
                <a:spcPct val="0"/>
              </a:spcBef>
              <a:buSzTx/>
              <a:defRPr/>
            </a:pPr>
            <a:endParaRPr lang="en-US" altLang="en-US" dirty="0">
              <a:solidFill>
                <a:schemeClr val="tx1"/>
              </a:solidFill>
            </a:endParaRPr>
          </a:p>
          <a:p>
            <a:pPr marL="0" indent="0">
              <a:spcBef>
                <a:spcPct val="0"/>
              </a:spcBef>
              <a:buSzTx/>
              <a:buNone/>
              <a:defRPr/>
            </a:pPr>
            <a:endParaRPr lang="en-US" altLang="en-US" sz="1400" dirty="0">
              <a:solidFill>
                <a:schemeClr val="tx1"/>
              </a:solidFill>
            </a:endParaRPr>
          </a:p>
        </p:txBody>
      </p:sp>
      <p:sp>
        <p:nvSpPr>
          <p:cNvPr id="2" name="Title 1"/>
          <p:cNvSpPr>
            <a:spLocks noGrp="1"/>
          </p:cNvSpPr>
          <p:nvPr>
            <p:ph type="title"/>
          </p:nvPr>
        </p:nvSpPr>
        <p:spPr/>
        <p:txBody>
          <a:bodyPr>
            <a:normAutofit fontScale="90000"/>
          </a:bodyPr>
          <a:lstStyle/>
          <a:p>
            <a:pPr algn="l"/>
            <a:r>
              <a:rPr lang="en-US" altLang="en-US" sz="2200" dirty="0" smtClean="0">
                <a:solidFill>
                  <a:schemeClr val="tx1"/>
                </a:solidFill>
              </a:rPr>
              <a:t/>
            </a:r>
            <a:br>
              <a:rPr lang="en-US" altLang="en-US" sz="2200" dirty="0" smtClean="0">
                <a:solidFill>
                  <a:schemeClr val="tx1"/>
                </a:solidFill>
              </a:rPr>
            </a:br>
            <a:r>
              <a:rPr lang="en-US" altLang="en-US" sz="2200" dirty="0">
                <a:solidFill>
                  <a:schemeClr val="tx1"/>
                </a:solidFill>
              </a:rPr>
              <a:t/>
            </a:r>
            <a:br>
              <a:rPr lang="en-US" altLang="en-US" sz="2200" dirty="0">
                <a:solidFill>
                  <a:schemeClr val="tx1"/>
                </a:solidFill>
              </a:rPr>
            </a:br>
            <a:r>
              <a:rPr lang="en-US" altLang="en-US" sz="2200" dirty="0" smtClean="0">
                <a:solidFill>
                  <a:schemeClr val="tx1"/>
                </a:solidFill>
              </a:rPr>
              <a:t/>
            </a:r>
            <a:br>
              <a:rPr lang="en-US" altLang="en-US" sz="2200" dirty="0" smtClean="0">
                <a:solidFill>
                  <a:schemeClr val="tx1"/>
                </a:solidFill>
              </a:rPr>
            </a:br>
            <a:r>
              <a:rPr lang="en-US" altLang="en-US" sz="2200" dirty="0" smtClean="0">
                <a:solidFill>
                  <a:schemeClr val="tx1"/>
                </a:solidFill>
              </a:rPr>
              <a:t/>
            </a:r>
            <a:br>
              <a:rPr lang="en-US" altLang="en-US" sz="2200" dirty="0" smtClean="0">
                <a:solidFill>
                  <a:schemeClr val="tx1"/>
                </a:solidFill>
              </a:rPr>
            </a:br>
            <a:r>
              <a:rPr lang="en-US" altLang="en-US" sz="5300" dirty="0">
                <a:solidFill>
                  <a:schemeClr val="tx1"/>
                </a:solidFill>
              </a:rPr>
              <a:t/>
            </a:r>
            <a:br>
              <a:rPr lang="en-US" altLang="en-US" sz="5300" dirty="0">
                <a:solidFill>
                  <a:schemeClr val="tx1"/>
                </a:solidFill>
              </a:rPr>
            </a:br>
            <a:r>
              <a:rPr lang="en-US" altLang="en-US" sz="5300" dirty="0" smtClean="0">
                <a:solidFill>
                  <a:schemeClr val="tx1"/>
                </a:solidFill>
              </a:rPr>
              <a:t/>
            </a:r>
            <a:br>
              <a:rPr lang="en-US" altLang="en-US" sz="5300" dirty="0" smtClean="0">
                <a:solidFill>
                  <a:schemeClr val="tx1"/>
                </a:solidFill>
              </a:rPr>
            </a:br>
            <a:r>
              <a:rPr lang="en-US" altLang="en-US" sz="5300" dirty="0">
                <a:solidFill>
                  <a:schemeClr val="tx1"/>
                </a:solidFill>
              </a:rPr>
              <a:t/>
            </a:r>
            <a:br>
              <a:rPr lang="en-US" altLang="en-US" sz="5300" dirty="0">
                <a:solidFill>
                  <a:schemeClr val="tx1"/>
                </a:solidFill>
              </a:rPr>
            </a:br>
            <a:r>
              <a:rPr lang="en-US" altLang="en-US" sz="5300" dirty="0" smtClean="0">
                <a:solidFill>
                  <a:schemeClr val="tx1"/>
                </a:solidFill>
              </a:rPr>
              <a:t/>
            </a:r>
            <a:br>
              <a:rPr lang="en-US" altLang="en-US" sz="5300" dirty="0" smtClean="0">
                <a:solidFill>
                  <a:schemeClr val="tx1"/>
                </a:solidFill>
              </a:rPr>
            </a:br>
            <a:r>
              <a:rPr lang="en-US" altLang="en-US" sz="5300" dirty="0">
                <a:solidFill>
                  <a:schemeClr val="tx1"/>
                </a:solidFill>
              </a:rPr>
              <a:t/>
            </a:r>
            <a:br>
              <a:rPr lang="en-US" altLang="en-US" sz="5300" dirty="0">
                <a:solidFill>
                  <a:schemeClr val="tx1"/>
                </a:solidFill>
              </a:rPr>
            </a:br>
            <a:r>
              <a:rPr lang="en-US" altLang="en-US" sz="5300" dirty="0" smtClean="0">
                <a:solidFill>
                  <a:schemeClr val="tx1"/>
                </a:solidFill>
              </a:rPr>
              <a:t/>
            </a:r>
            <a:br>
              <a:rPr lang="en-US" altLang="en-US" sz="5300" dirty="0" smtClean="0">
                <a:solidFill>
                  <a:schemeClr val="tx1"/>
                </a:solidFill>
              </a:rPr>
            </a:br>
            <a:r>
              <a:rPr lang="en-US" altLang="en-US" sz="5300" dirty="0" smtClean="0">
                <a:solidFill>
                  <a:schemeClr val="tx1"/>
                </a:solidFill>
              </a:rPr>
              <a:t/>
            </a:r>
            <a:br>
              <a:rPr lang="en-US" altLang="en-US" sz="5300" dirty="0" smtClean="0">
                <a:solidFill>
                  <a:schemeClr val="tx1"/>
                </a:solidFill>
              </a:rPr>
            </a:br>
            <a:r>
              <a:rPr lang="en-US" altLang="en-US" sz="5300" dirty="0" smtClean="0">
                <a:solidFill>
                  <a:schemeClr val="tx1"/>
                </a:solidFill>
              </a:rPr>
              <a:t/>
            </a:r>
            <a:br>
              <a:rPr lang="en-US" altLang="en-US" sz="5300" dirty="0" smtClean="0">
                <a:solidFill>
                  <a:schemeClr val="tx1"/>
                </a:solidFill>
              </a:rPr>
            </a:br>
            <a:r>
              <a:rPr lang="en-US" altLang="en-US" sz="5300" dirty="0">
                <a:solidFill>
                  <a:schemeClr val="tx1"/>
                </a:solidFill>
              </a:rPr>
              <a:t/>
            </a:r>
            <a:br>
              <a:rPr lang="en-US" altLang="en-US" sz="5300" dirty="0">
                <a:solidFill>
                  <a:schemeClr val="tx1"/>
                </a:solidFill>
              </a:rPr>
            </a:br>
            <a:r>
              <a:rPr lang="en-US" altLang="en-US" sz="5300" dirty="0" smtClean="0">
                <a:solidFill>
                  <a:schemeClr val="tx1"/>
                </a:solidFill>
              </a:rPr>
              <a:t/>
            </a:r>
            <a:br>
              <a:rPr lang="en-US" altLang="en-US" sz="5300" dirty="0" smtClean="0">
                <a:solidFill>
                  <a:schemeClr val="tx1"/>
                </a:solidFill>
              </a:rPr>
            </a:br>
            <a:r>
              <a:rPr lang="en-US" altLang="en-US" sz="5300" dirty="0">
                <a:solidFill>
                  <a:schemeClr val="tx1"/>
                </a:solidFill>
              </a:rPr>
              <a:t/>
            </a:r>
            <a:br>
              <a:rPr lang="en-US" altLang="en-US" sz="5300" dirty="0">
                <a:solidFill>
                  <a:schemeClr val="tx1"/>
                </a:solidFill>
              </a:rPr>
            </a:br>
            <a:r>
              <a:rPr lang="en-US" altLang="en-US" sz="5300" dirty="0" smtClean="0">
                <a:solidFill>
                  <a:schemeClr val="tx1"/>
                </a:solidFill>
              </a:rPr>
              <a:t/>
            </a:r>
            <a:br>
              <a:rPr lang="en-US" altLang="en-US" sz="5300" dirty="0" smtClean="0">
                <a:solidFill>
                  <a:schemeClr val="tx1"/>
                </a:solidFill>
              </a:rPr>
            </a:br>
            <a:r>
              <a:rPr lang="en-US" altLang="en-US" sz="5300" dirty="0" smtClean="0">
                <a:solidFill>
                  <a:schemeClr val="tx1"/>
                </a:solidFill>
              </a:rPr>
              <a:t/>
            </a:r>
            <a:br>
              <a:rPr lang="en-US" altLang="en-US" sz="5300" dirty="0" smtClean="0">
                <a:solidFill>
                  <a:schemeClr val="tx1"/>
                </a:solidFill>
              </a:rPr>
            </a:br>
            <a:r>
              <a:rPr lang="en-US" altLang="en-US" dirty="0" smtClean="0">
                <a:solidFill>
                  <a:schemeClr val="tx1"/>
                </a:solidFill>
              </a:rPr>
              <a:t>Optional Coverage Considerations</a:t>
            </a:r>
            <a:r>
              <a:rPr lang="en-US" altLang="en-US" sz="2700" b="1" dirty="0">
                <a:solidFill>
                  <a:schemeClr val="tx1"/>
                </a:solidFill>
              </a:rPr>
              <a:t/>
            </a:r>
            <a:br>
              <a:rPr lang="en-US" altLang="en-US" sz="2700" b="1" dirty="0">
                <a:solidFill>
                  <a:schemeClr val="tx1"/>
                </a:solidFill>
              </a:rPr>
            </a:br>
            <a:r>
              <a:rPr lang="en-US" altLang="en-US" sz="1800" dirty="0" smtClean="0">
                <a:solidFill>
                  <a:schemeClr val="tx1"/>
                </a:solidFill>
              </a:rPr>
              <a:t/>
            </a:r>
            <a:br>
              <a:rPr lang="en-US" altLang="en-US" sz="1800" dirty="0" smtClean="0">
                <a:solidFill>
                  <a:schemeClr val="tx1"/>
                </a:solidFill>
              </a:rPr>
            </a:br>
            <a:r>
              <a:rPr lang="en-US" altLang="en-US" sz="1600" b="1" dirty="0" smtClean="0">
                <a:solidFill>
                  <a:schemeClr val="tx1"/>
                </a:solidFill>
                <a:latin typeface="+mn-lt"/>
              </a:rPr>
              <a:t>Employment </a:t>
            </a:r>
            <a:r>
              <a:rPr lang="en-US" altLang="en-US" sz="1600" b="1" dirty="0">
                <a:solidFill>
                  <a:schemeClr val="tx1"/>
                </a:solidFill>
                <a:latin typeface="+mn-lt"/>
              </a:rPr>
              <a:t>Practices Liability Insurance (EPLI)</a:t>
            </a:r>
            <a:br>
              <a:rPr lang="en-US" altLang="en-US" sz="1600" b="1" dirty="0">
                <a:solidFill>
                  <a:schemeClr val="tx1"/>
                </a:solidFill>
                <a:latin typeface="+mn-lt"/>
              </a:rPr>
            </a:br>
            <a:r>
              <a:rPr lang="en-US" altLang="en-US" sz="1600" dirty="0">
                <a:solidFill>
                  <a:schemeClr val="tx1"/>
                </a:solidFill>
                <a:latin typeface="+mn-lt"/>
              </a:rPr>
              <a:t>EPL Insurance protects against lawsuits brought on by employment related claims such as harassment, discrimination, wrongful termination, failure to employ or promote and much more.  Small to mid-size businesses are extremely vulnerable to these claims and the costs to defend them can be financially devastating.</a:t>
            </a:r>
            <a:br>
              <a:rPr lang="en-US" altLang="en-US" sz="1600" dirty="0">
                <a:solidFill>
                  <a:schemeClr val="tx1"/>
                </a:solidFill>
                <a:latin typeface="+mn-lt"/>
              </a:rPr>
            </a:br>
            <a:r>
              <a:rPr lang="en-US" altLang="en-US" sz="1600" dirty="0">
                <a:solidFill>
                  <a:schemeClr val="tx1"/>
                </a:solidFill>
                <a:latin typeface="+mn-lt"/>
              </a:rPr>
              <a:t/>
            </a:r>
            <a:br>
              <a:rPr lang="en-US" altLang="en-US" sz="1600" dirty="0">
                <a:solidFill>
                  <a:schemeClr val="tx1"/>
                </a:solidFill>
                <a:latin typeface="+mn-lt"/>
              </a:rPr>
            </a:br>
            <a:r>
              <a:rPr lang="en-US" altLang="en-US" sz="1600" b="1" dirty="0">
                <a:solidFill>
                  <a:schemeClr val="tx1"/>
                </a:solidFill>
                <a:latin typeface="+mn-lt"/>
              </a:rPr>
              <a:t>Cost Containment Insurance</a:t>
            </a:r>
            <a:r>
              <a:rPr lang="en-US" altLang="en-US" sz="1600" dirty="0">
                <a:solidFill>
                  <a:schemeClr val="tx1"/>
                </a:solidFill>
                <a:latin typeface="+mn-lt"/>
              </a:rPr>
              <a:t/>
            </a:r>
            <a:br>
              <a:rPr lang="en-US" altLang="en-US" sz="1600" dirty="0">
                <a:solidFill>
                  <a:schemeClr val="tx1"/>
                </a:solidFill>
                <a:latin typeface="+mn-lt"/>
              </a:rPr>
            </a:br>
            <a:r>
              <a:rPr lang="en-US" altLang="en-US" sz="1600" dirty="0">
                <a:solidFill>
                  <a:schemeClr val="tx1"/>
                </a:solidFill>
                <a:latin typeface="+mn-lt"/>
              </a:rPr>
              <a:t>In snowy areas, you may want to consider cost containment insurance to keep your budget intact for snow removal costs.  This seasonal coverage pays for each storm or each inch of snow, excess of an agreed upon threshold.</a:t>
            </a:r>
            <a:br>
              <a:rPr lang="en-US" altLang="en-US" sz="1600" dirty="0">
                <a:solidFill>
                  <a:schemeClr val="tx1"/>
                </a:solidFill>
                <a:latin typeface="+mn-lt"/>
              </a:rPr>
            </a:br>
            <a:r>
              <a:rPr lang="en-US" altLang="en-US" sz="1600" dirty="0">
                <a:solidFill>
                  <a:schemeClr val="tx1"/>
                </a:solidFill>
                <a:latin typeface="+mn-lt"/>
              </a:rPr>
              <a:t/>
            </a:r>
            <a:br>
              <a:rPr lang="en-US" altLang="en-US" sz="1600" dirty="0">
                <a:solidFill>
                  <a:schemeClr val="tx1"/>
                </a:solidFill>
                <a:latin typeface="+mn-lt"/>
              </a:rPr>
            </a:br>
            <a:r>
              <a:rPr lang="en-US" altLang="en-US" sz="1600" b="1" dirty="0">
                <a:solidFill>
                  <a:schemeClr val="tx1"/>
                </a:solidFill>
                <a:latin typeface="+mn-lt"/>
              </a:rPr>
              <a:t>Prize Indemnity Insurance</a:t>
            </a:r>
            <a:br>
              <a:rPr lang="en-US" altLang="en-US" sz="1600" b="1" dirty="0">
                <a:solidFill>
                  <a:schemeClr val="tx1"/>
                </a:solidFill>
                <a:latin typeface="+mn-lt"/>
              </a:rPr>
            </a:br>
            <a:r>
              <a:rPr lang="en-US" altLang="en-US" sz="1600" dirty="0">
                <a:solidFill>
                  <a:schemeClr val="tx1"/>
                </a:solidFill>
                <a:latin typeface="+mn-lt"/>
              </a:rPr>
              <a:t>Prize indemnity insurance can be used to attract more tournaments to play at your center by offering them a chance at their participants winning a large cash prize</a:t>
            </a:r>
            <a:br>
              <a:rPr lang="en-US" altLang="en-US" sz="1600" dirty="0">
                <a:solidFill>
                  <a:schemeClr val="tx1"/>
                </a:solidFill>
                <a:latin typeface="+mn-lt"/>
              </a:rPr>
            </a:br>
            <a:r>
              <a:rPr lang="en-US" altLang="en-US" sz="1600" dirty="0">
                <a:solidFill>
                  <a:schemeClr val="tx1"/>
                </a:solidFill>
                <a:latin typeface="+mn-lt"/>
              </a:rPr>
              <a:t>Adds excitement to the tournament or specific theme night </a:t>
            </a:r>
            <a:br>
              <a:rPr lang="en-US" altLang="en-US" sz="1600" dirty="0">
                <a:solidFill>
                  <a:schemeClr val="tx1"/>
                </a:solidFill>
                <a:latin typeface="+mn-lt"/>
              </a:rPr>
            </a:br>
            <a:r>
              <a:rPr lang="en-US" altLang="en-US" sz="1600" dirty="0">
                <a:solidFill>
                  <a:schemeClr val="tx1"/>
                </a:solidFill>
                <a:latin typeface="+mn-lt"/>
              </a:rPr>
              <a:t>You can offer tournament organizers the option to add a “kicker” to their tournament by offering a large cash value (or other prize) for getting a </a:t>
            </a:r>
            <a:r>
              <a:rPr lang="en-US" altLang="en-US" sz="1600" dirty="0" smtClean="0">
                <a:solidFill>
                  <a:schemeClr val="tx1"/>
                </a:solidFill>
                <a:latin typeface="+mn-lt"/>
              </a:rPr>
              <a:t>hi/lo/jack, </a:t>
            </a:r>
            <a:r>
              <a:rPr lang="en-US" altLang="en-US" sz="1600" dirty="0">
                <a:solidFill>
                  <a:schemeClr val="tx1"/>
                </a:solidFill>
                <a:latin typeface="+mn-lt"/>
              </a:rPr>
              <a:t>or by getting </a:t>
            </a:r>
            <a:r>
              <a:rPr lang="en-US" altLang="en-US" sz="1600" dirty="0" smtClean="0">
                <a:solidFill>
                  <a:schemeClr val="tx1"/>
                </a:solidFill>
                <a:latin typeface="+mn-lt"/>
              </a:rPr>
              <a:t>3 </a:t>
            </a:r>
            <a:r>
              <a:rPr lang="en-US" altLang="en-US" sz="1600" dirty="0">
                <a:solidFill>
                  <a:schemeClr val="tx1"/>
                </a:solidFill>
                <a:latin typeface="+mn-lt"/>
              </a:rPr>
              <a:t>strikes in a row.  Other options are available.</a:t>
            </a:r>
            <a:br>
              <a:rPr lang="en-US" altLang="en-US" sz="1600" dirty="0">
                <a:solidFill>
                  <a:schemeClr val="tx1"/>
                </a:solidFill>
                <a:latin typeface="+mn-lt"/>
              </a:rPr>
            </a:br>
            <a:r>
              <a:rPr lang="en-US" sz="1800" dirty="0">
                <a:solidFill>
                  <a:schemeClr val="tx1"/>
                </a:solidFill>
                <a:latin typeface="+mn-lt"/>
                <a:ea typeface="ＭＳ Ｐゴシック" charset="-128"/>
              </a:rPr>
              <a:t/>
            </a:r>
            <a:br>
              <a:rPr lang="en-US" sz="1800" dirty="0">
                <a:solidFill>
                  <a:schemeClr val="tx1"/>
                </a:solidFill>
                <a:latin typeface="+mn-lt"/>
                <a:ea typeface="ＭＳ Ｐゴシック" charset="-128"/>
              </a:rPr>
            </a:br>
            <a:r>
              <a:rPr lang="en-US" altLang="en-US" sz="1800" dirty="0">
                <a:solidFill>
                  <a:schemeClr val="tx1"/>
                </a:solidFill>
                <a:latin typeface="+mn-lt"/>
              </a:rPr>
              <a:t/>
            </a:r>
            <a:br>
              <a:rPr lang="en-US" altLang="en-US" sz="1800" dirty="0">
                <a:solidFill>
                  <a:schemeClr val="tx1"/>
                </a:solidFill>
                <a:latin typeface="+mn-lt"/>
              </a:rPr>
            </a:br>
            <a:r>
              <a:rPr lang="en-US" altLang="en-US" sz="1600" dirty="0">
                <a:solidFill>
                  <a:schemeClr val="tx1"/>
                </a:solidFill>
                <a:latin typeface="+mn-lt"/>
              </a:rPr>
              <a:t/>
            </a:r>
            <a:br>
              <a:rPr lang="en-US" altLang="en-US" sz="1600" dirty="0">
                <a:solidFill>
                  <a:schemeClr val="tx1"/>
                </a:solidFill>
                <a:latin typeface="+mn-lt"/>
              </a:rPr>
            </a:br>
            <a:r>
              <a:rPr lang="en-US" altLang="en-US" sz="1800" dirty="0">
                <a:solidFill>
                  <a:schemeClr val="tx1"/>
                </a:solidFill>
                <a:latin typeface="+mn-lt"/>
              </a:rPr>
              <a:t/>
            </a:r>
            <a:br>
              <a:rPr lang="en-US" altLang="en-US" sz="1800" dirty="0">
                <a:solidFill>
                  <a:schemeClr val="tx1"/>
                </a:solidFill>
                <a:latin typeface="+mn-lt"/>
              </a:rPr>
            </a:br>
            <a:r>
              <a:rPr lang="en-US" altLang="en-US" sz="1800" dirty="0">
                <a:solidFill>
                  <a:schemeClr val="tx1"/>
                </a:solidFill>
                <a:latin typeface="+mn-lt"/>
              </a:rPr>
              <a:t/>
            </a:r>
            <a:br>
              <a:rPr lang="en-US" altLang="en-US" sz="1800" dirty="0">
                <a:solidFill>
                  <a:schemeClr val="tx1"/>
                </a:solidFill>
                <a:latin typeface="+mn-lt"/>
              </a:rPr>
            </a:br>
            <a:r>
              <a:rPr lang="en-US" altLang="en-US" sz="1800" dirty="0">
                <a:solidFill>
                  <a:schemeClr val="tx1"/>
                </a:solidFill>
              </a:rPr>
              <a:t/>
            </a:r>
            <a:br>
              <a:rPr lang="en-US" altLang="en-US" sz="1800" dirty="0">
                <a:solidFill>
                  <a:schemeClr val="tx1"/>
                </a:solidFill>
              </a:rPr>
            </a:br>
            <a:r>
              <a:rPr lang="en-US" altLang="en-US" sz="1800" dirty="0">
                <a:solidFill>
                  <a:schemeClr val="tx1"/>
                </a:solidFill>
              </a:rPr>
              <a:t/>
            </a:r>
            <a:br>
              <a:rPr lang="en-US" altLang="en-US" sz="1800" dirty="0">
                <a:solidFill>
                  <a:schemeClr val="tx1"/>
                </a:solidFill>
              </a:rPr>
            </a:br>
            <a:r>
              <a:rPr lang="en-US" altLang="en-US" sz="2000" dirty="0">
                <a:solidFill>
                  <a:schemeClr val="tx1"/>
                </a:solidFill>
                <a:latin typeface="+mn-lt"/>
              </a:rPr>
              <a:t/>
            </a:r>
            <a:br>
              <a:rPr lang="en-US" altLang="en-US" sz="2000" dirty="0">
                <a:solidFill>
                  <a:schemeClr val="tx1"/>
                </a:solidFill>
                <a:latin typeface="+mn-lt"/>
              </a:rPr>
            </a:br>
            <a:r>
              <a:rPr lang="en-US" altLang="en-US" sz="1800" dirty="0">
                <a:solidFill>
                  <a:schemeClr val="tx1"/>
                </a:solidFill>
              </a:rPr>
              <a:t/>
            </a:r>
            <a:br>
              <a:rPr lang="en-US" altLang="en-US" sz="1800" dirty="0">
                <a:solidFill>
                  <a:schemeClr val="tx1"/>
                </a:solidFill>
              </a:rPr>
            </a:br>
            <a:r>
              <a:rPr lang="en-US" altLang="en-US" sz="1800" dirty="0">
                <a:solidFill>
                  <a:schemeClr val="tx1"/>
                </a:solidFill>
              </a:rPr>
              <a:t/>
            </a:r>
            <a:br>
              <a:rPr lang="en-US" altLang="en-US" sz="1800" dirty="0">
                <a:solidFill>
                  <a:schemeClr val="tx1"/>
                </a:solidFill>
              </a:rPr>
            </a:br>
            <a:r>
              <a:rPr lang="en-US" altLang="en-US" sz="1800" dirty="0">
                <a:solidFill>
                  <a:schemeClr val="tx1"/>
                </a:solidFill>
              </a:rPr>
              <a:t/>
            </a:r>
            <a:br>
              <a:rPr lang="en-US" altLang="en-US" sz="1800" dirty="0">
                <a:solidFill>
                  <a:schemeClr val="tx1"/>
                </a:solidFill>
              </a:rPr>
            </a:br>
            <a:r>
              <a:rPr lang="en-US" altLang="en-US" sz="1600" dirty="0">
                <a:solidFill>
                  <a:srgbClr val="717075"/>
                </a:solidFill>
                <a:latin typeface="+mn-lt"/>
                <a:ea typeface="ＭＳ Ｐゴシック" pitchFamily="34" charset="-128"/>
              </a:rPr>
              <a:t/>
            </a:r>
            <a:br>
              <a:rPr lang="en-US" altLang="en-US" sz="1600" dirty="0">
                <a:solidFill>
                  <a:srgbClr val="717075"/>
                </a:solidFill>
                <a:latin typeface="+mn-lt"/>
                <a:ea typeface="ＭＳ Ｐゴシック" pitchFamily="34" charset="-128"/>
              </a:rPr>
            </a:br>
            <a:r>
              <a:rPr lang="en-US" altLang="en-US" sz="1600" dirty="0" smtClean="0">
                <a:solidFill>
                  <a:schemeClr val="tx1"/>
                </a:solidFill>
                <a:latin typeface="+mn-lt"/>
              </a:rPr>
              <a:t/>
            </a:r>
            <a:br>
              <a:rPr lang="en-US" altLang="en-US" sz="1600" dirty="0" smtClean="0">
                <a:solidFill>
                  <a:schemeClr val="tx1"/>
                </a:solidFill>
                <a:latin typeface="+mn-lt"/>
              </a:rPr>
            </a:br>
            <a:r>
              <a:rPr lang="en-US" sz="1600" dirty="0">
                <a:solidFill>
                  <a:srgbClr val="717075"/>
                </a:solidFill>
                <a:latin typeface="Arial" charset="0"/>
                <a:ea typeface="ＭＳ Ｐゴシック" charset="-128"/>
              </a:rPr>
              <a:t/>
            </a:r>
            <a:br>
              <a:rPr lang="en-US" sz="1600" dirty="0">
                <a:solidFill>
                  <a:srgbClr val="717075"/>
                </a:solidFill>
                <a:latin typeface="Arial" charset="0"/>
                <a:ea typeface="ＭＳ Ｐゴシック" charset="-128"/>
              </a:rPr>
            </a:br>
            <a:r>
              <a:rPr lang="en-US" altLang="en-US" sz="5300" dirty="0" smtClean="0">
                <a:solidFill>
                  <a:schemeClr val="tx1"/>
                </a:solidFill>
              </a:rPr>
              <a:t/>
            </a:r>
            <a:br>
              <a:rPr lang="en-US" altLang="en-US" sz="5300" dirty="0" smtClean="0">
                <a:solidFill>
                  <a:schemeClr val="tx1"/>
                </a:solidFill>
              </a:rPr>
            </a:br>
            <a:r>
              <a:rPr lang="en-US" altLang="en-US" sz="5300" dirty="0">
                <a:solidFill>
                  <a:schemeClr val="tx1"/>
                </a:solidFill>
              </a:rPr>
              <a:t/>
            </a:r>
            <a:br>
              <a:rPr lang="en-US" altLang="en-US" sz="5300" dirty="0">
                <a:solidFill>
                  <a:schemeClr val="tx1"/>
                </a:solidFill>
              </a:rPr>
            </a:br>
            <a:r>
              <a:rPr lang="en-US" altLang="en-US" sz="5300" dirty="0" smtClean="0">
                <a:solidFill>
                  <a:schemeClr val="tx1"/>
                </a:solidFill>
              </a:rPr>
              <a:t/>
            </a:r>
            <a:br>
              <a:rPr lang="en-US" altLang="en-US" sz="5300" dirty="0" smtClean="0">
                <a:solidFill>
                  <a:schemeClr val="tx1"/>
                </a:solidFill>
              </a:rPr>
            </a:br>
            <a:r>
              <a:rPr lang="en-US" altLang="en-US" sz="5300" dirty="0">
                <a:solidFill>
                  <a:schemeClr val="tx1"/>
                </a:solidFill>
              </a:rPr>
              <a:t/>
            </a:r>
            <a:br>
              <a:rPr lang="en-US" altLang="en-US" sz="5300" dirty="0">
                <a:solidFill>
                  <a:schemeClr val="tx1"/>
                </a:solidFill>
              </a:rPr>
            </a:br>
            <a:r>
              <a:rPr lang="en-US" altLang="en-US" sz="1200" dirty="0">
                <a:solidFill>
                  <a:schemeClr val="tx1"/>
                </a:solidFill>
              </a:rPr>
              <a:t/>
            </a:r>
            <a:br>
              <a:rPr lang="en-US" altLang="en-US" sz="1200" dirty="0">
                <a:solidFill>
                  <a:schemeClr val="tx1"/>
                </a:solidFill>
              </a:rPr>
            </a:br>
            <a:endParaRPr lang="en-US" sz="12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5562600"/>
            <a:ext cx="1190476" cy="1047619"/>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05600" y="5795896"/>
            <a:ext cx="2095500" cy="581025"/>
          </a:xfrm>
          <a:prstGeom prst="rect">
            <a:avLst/>
          </a:prstGeom>
        </p:spPr>
      </p:pic>
    </p:spTree>
    <p:extLst>
      <p:ext uri="{BB962C8B-B14F-4D97-AF65-F5344CB8AC3E}">
        <p14:creationId xmlns:p14="http://schemas.microsoft.com/office/powerpoint/2010/main" val="19297940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idx="1"/>
          </p:nvPr>
        </p:nvSpPr>
        <p:spPr>
          <a:xfrm>
            <a:off x="872067" y="1295400"/>
            <a:ext cx="7408333" cy="4830763"/>
          </a:xfrm>
        </p:spPr>
        <p:txBody>
          <a:bodyPr>
            <a:noAutofit/>
          </a:bodyPr>
          <a:lstStyle/>
          <a:p>
            <a:pPr>
              <a:spcBef>
                <a:spcPct val="0"/>
              </a:spcBef>
              <a:buSzTx/>
              <a:defRPr/>
            </a:pPr>
            <a:endParaRPr lang="en-US" altLang="en-US" dirty="0">
              <a:solidFill>
                <a:schemeClr val="tx1"/>
              </a:solidFill>
            </a:endParaRPr>
          </a:p>
          <a:p>
            <a:pPr marL="0" indent="0">
              <a:spcBef>
                <a:spcPct val="0"/>
              </a:spcBef>
              <a:buSzTx/>
              <a:buNone/>
              <a:defRPr/>
            </a:pPr>
            <a:endParaRPr lang="en-US" altLang="en-US" sz="1400" b="1" dirty="0">
              <a:solidFill>
                <a:schemeClr val="tx1"/>
              </a:solidFill>
            </a:endParaRPr>
          </a:p>
          <a:p>
            <a:pPr algn="ctr"/>
            <a:r>
              <a:rPr lang="en-US" altLang="en-US" sz="1600" b="1" dirty="0">
                <a:solidFill>
                  <a:schemeClr val="tx1"/>
                </a:solidFill>
              </a:rPr>
              <a:t>Introduction to Risk Management</a:t>
            </a:r>
            <a:br>
              <a:rPr lang="en-US" altLang="en-US" sz="1600" b="1" dirty="0">
                <a:solidFill>
                  <a:schemeClr val="tx1"/>
                </a:solidFill>
              </a:rPr>
            </a:br>
            <a:r>
              <a:rPr lang="en-US" altLang="en-US" sz="1600" b="1" dirty="0">
                <a:solidFill>
                  <a:schemeClr val="tx1"/>
                </a:solidFill>
              </a:rPr>
              <a:t/>
            </a:r>
            <a:br>
              <a:rPr lang="en-US" altLang="en-US" sz="1600" b="1" dirty="0">
                <a:solidFill>
                  <a:schemeClr val="tx1"/>
                </a:solidFill>
              </a:rPr>
            </a:br>
            <a:r>
              <a:rPr lang="en-US" altLang="en-US" sz="1600" b="1" dirty="0">
                <a:solidFill>
                  <a:schemeClr val="tx1"/>
                </a:solidFill>
              </a:rPr>
              <a:t>Bowling Center Specific Exposures</a:t>
            </a:r>
            <a:br>
              <a:rPr lang="en-US" altLang="en-US" sz="1600" b="1" dirty="0">
                <a:solidFill>
                  <a:schemeClr val="tx1"/>
                </a:solidFill>
              </a:rPr>
            </a:br>
            <a:r>
              <a:rPr lang="en-US" altLang="en-US" sz="1600" b="1" dirty="0">
                <a:solidFill>
                  <a:schemeClr val="tx1"/>
                </a:solidFill>
              </a:rPr>
              <a:t/>
            </a:r>
            <a:br>
              <a:rPr lang="en-US" altLang="en-US" sz="1600" b="1" dirty="0">
                <a:solidFill>
                  <a:schemeClr val="tx1"/>
                </a:solidFill>
              </a:rPr>
            </a:br>
            <a:r>
              <a:rPr lang="en-US" altLang="en-US" sz="1600" b="1" dirty="0">
                <a:solidFill>
                  <a:schemeClr val="tx1"/>
                </a:solidFill>
              </a:rPr>
              <a:t>Ancillary Activity Exposures – The Family Entertainment Center</a:t>
            </a:r>
            <a:br>
              <a:rPr lang="en-US" altLang="en-US" sz="1600" b="1" dirty="0">
                <a:solidFill>
                  <a:schemeClr val="tx1"/>
                </a:solidFill>
              </a:rPr>
            </a:br>
            <a:r>
              <a:rPr lang="en-US" altLang="en-US" sz="1600" b="1" dirty="0">
                <a:solidFill>
                  <a:schemeClr val="tx1"/>
                </a:solidFill>
              </a:rPr>
              <a:t/>
            </a:r>
            <a:br>
              <a:rPr lang="en-US" altLang="en-US" sz="1600" b="1" dirty="0">
                <a:solidFill>
                  <a:schemeClr val="tx1"/>
                </a:solidFill>
              </a:rPr>
            </a:br>
            <a:r>
              <a:rPr lang="en-US" altLang="en-US" sz="1600" b="1" dirty="0">
                <a:solidFill>
                  <a:schemeClr val="tx1"/>
                </a:solidFill>
              </a:rPr>
              <a:t>Common Coverage Gaps for Many Bowling Centers</a:t>
            </a:r>
            <a:br>
              <a:rPr lang="en-US" altLang="en-US" sz="1600" b="1" dirty="0">
                <a:solidFill>
                  <a:schemeClr val="tx1"/>
                </a:solidFill>
              </a:rPr>
            </a:br>
            <a:r>
              <a:rPr lang="en-US" altLang="en-US" sz="1600" b="1" dirty="0">
                <a:solidFill>
                  <a:schemeClr val="tx1"/>
                </a:solidFill>
              </a:rPr>
              <a:t/>
            </a:r>
            <a:br>
              <a:rPr lang="en-US" altLang="en-US" sz="1600" b="1" dirty="0">
                <a:solidFill>
                  <a:schemeClr val="tx1"/>
                </a:solidFill>
              </a:rPr>
            </a:br>
            <a:r>
              <a:rPr lang="en-US" altLang="en-US" sz="1600" b="1" dirty="0">
                <a:solidFill>
                  <a:schemeClr val="tx1"/>
                </a:solidFill>
              </a:rPr>
              <a:t>No-Fault Coverage Explained</a:t>
            </a:r>
            <a:br>
              <a:rPr lang="en-US" altLang="en-US" sz="1600" b="1" dirty="0">
                <a:solidFill>
                  <a:schemeClr val="tx1"/>
                </a:solidFill>
              </a:rPr>
            </a:br>
            <a:r>
              <a:rPr lang="en-US" altLang="en-US" sz="1600" b="1" dirty="0">
                <a:solidFill>
                  <a:schemeClr val="tx1"/>
                </a:solidFill>
              </a:rPr>
              <a:t/>
            </a:r>
            <a:br>
              <a:rPr lang="en-US" altLang="en-US" sz="1600" b="1" dirty="0">
                <a:solidFill>
                  <a:schemeClr val="tx1"/>
                </a:solidFill>
              </a:rPr>
            </a:br>
            <a:r>
              <a:rPr lang="en-US" altLang="en-US" sz="1600" b="1" dirty="0">
                <a:solidFill>
                  <a:schemeClr val="tx1"/>
                </a:solidFill>
              </a:rPr>
              <a:t>GL Coverage Limits</a:t>
            </a:r>
            <a:br>
              <a:rPr lang="en-US" altLang="en-US" sz="1600" b="1" dirty="0">
                <a:solidFill>
                  <a:schemeClr val="tx1"/>
                </a:solidFill>
              </a:rPr>
            </a:br>
            <a:r>
              <a:rPr lang="en-US" altLang="en-US" sz="1600" b="1" dirty="0">
                <a:solidFill>
                  <a:schemeClr val="tx1"/>
                </a:solidFill>
              </a:rPr>
              <a:t/>
            </a:r>
            <a:br>
              <a:rPr lang="en-US" altLang="en-US" sz="1600" b="1" dirty="0">
                <a:solidFill>
                  <a:schemeClr val="tx1"/>
                </a:solidFill>
              </a:rPr>
            </a:br>
            <a:r>
              <a:rPr lang="en-US" altLang="en-US" sz="1600" b="1" dirty="0">
                <a:solidFill>
                  <a:schemeClr val="tx1"/>
                </a:solidFill>
              </a:rPr>
              <a:t>Mitigating Your Exposures</a:t>
            </a:r>
            <a:br>
              <a:rPr lang="en-US" altLang="en-US" sz="1600" b="1" dirty="0">
                <a:solidFill>
                  <a:schemeClr val="tx1"/>
                </a:solidFill>
              </a:rPr>
            </a:br>
            <a:r>
              <a:rPr lang="en-US" altLang="en-US" sz="1600" b="1" dirty="0">
                <a:solidFill>
                  <a:schemeClr val="tx1"/>
                </a:solidFill>
              </a:rPr>
              <a:t/>
            </a:r>
            <a:br>
              <a:rPr lang="en-US" altLang="en-US" sz="1600" b="1" dirty="0">
                <a:solidFill>
                  <a:schemeClr val="tx1"/>
                </a:solidFill>
              </a:rPr>
            </a:br>
            <a:r>
              <a:rPr lang="en-US" altLang="en-US" sz="1600" b="1" dirty="0">
                <a:solidFill>
                  <a:schemeClr val="tx1"/>
                </a:solidFill>
              </a:rPr>
              <a:t>Optional Coverage Considerations</a:t>
            </a:r>
            <a:endParaRPr lang="en-US" sz="1600" b="1" dirty="0">
              <a:solidFill>
                <a:schemeClr val="tx1"/>
              </a:solidFill>
            </a:endParaRPr>
          </a:p>
        </p:txBody>
      </p:sp>
      <p:sp>
        <p:nvSpPr>
          <p:cNvPr id="2" name="Title 1"/>
          <p:cNvSpPr>
            <a:spLocks noGrp="1"/>
          </p:cNvSpPr>
          <p:nvPr>
            <p:ph type="title"/>
          </p:nvPr>
        </p:nvSpPr>
        <p:spPr/>
        <p:txBody>
          <a:bodyPr>
            <a:normAutofit fontScale="90000"/>
          </a:bodyPr>
          <a:lstStyle/>
          <a:p>
            <a:r>
              <a:rPr lang="en-US" altLang="en-US" sz="2200" dirty="0" smtClean="0">
                <a:solidFill>
                  <a:schemeClr val="tx1"/>
                </a:solidFill>
              </a:rPr>
              <a:t/>
            </a:r>
            <a:br>
              <a:rPr lang="en-US" altLang="en-US" sz="2200" dirty="0" smtClean="0">
                <a:solidFill>
                  <a:schemeClr val="tx1"/>
                </a:solidFill>
              </a:rPr>
            </a:br>
            <a:r>
              <a:rPr lang="en-US" altLang="en-US" sz="2200" dirty="0">
                <a:solidFill>
                  <a:schemeClr val="tx1"/>
                </a:solidFill>
              </a:rPr>
              <a:t/>
            </a:r>
            <a:br>
              <a:rPr lang="en-US" altLang="en-US" sz="2200" dirty="0">
                <a:solidFill>
                  <a:schemeClr val="tx1"/>
                </a:solidFill>
              </a:rPr>
            </a:br>
            <a:r>
              <a:rPr lang="en-US" altLang="en-US" sz="2200" dirty="0" smtClean="0">
                <a:solidFill>
                  <a:schemeClr val="tx1"/>
                </a:solidFill>
              </a:rPr>
              <a:t/>
            </a:r>
            <a:br>
              <a:rPr lang="en-US" altLang="en-US" sz="2200" dirty="0" smtClean="0">
                <a:solidFill>
                  <a:schemeClr val="tx1"/>
                </a:solidFill>
              </a:rPr>
            </a:br>
            <a:r>
              <a:rPr lang="en-US" altLang="en-US" sz="2200" dirty="0" smtClean="0">
                <a:solidFill>
                  <a:schemeClr val="tx1"/>
                </a:solidFill>
              </a:rPr>
              <a:t/>
            </a:r>
            <a:br>
              <a:rPr lang="en-US" altLang="en-US" sz="2200" dirty="0" smtClean="0">
                <a:solidFill>
                  <a:schemeClr val="tx1"/>
                </a:solidFill>
              </a:rPr>
            </a:br>
            <a:r>
              <a:rPr lang="en-US" altLang="en-US" sz="4000" b="1" dirty="0" smtClean="0">
                <a:solidFill>
                  <a:schemeClr val="tx1"/>
                </a:solidFill>
              </a:rPr>
              <a:t>Agenda</a:t>
            </a:r>
            <a:r>
              <a:rPr lang="en-US" altLang="en-US" sz="5300" dirty="0">
                <a:solidFill>
                  <a:schemeClr val="tx1"/>
                </a:solidFill>
              </a:rPr>
              <a:t/>
            </a:r>
            <a:br>
              <a:rPr lang="en-US" altLang="en-US" sz="5300" dirty="0">
                <a:solidFill>
                  <a:schemeClr val="tx1"/>
                </a:solidFill>
              </a:rPr>
            </a:br>
            <a:r>
              <a:rPr lang="en-US" altLang="en-US" sz="5300" dirty="0">
                <a:solidFill>
                  <a:schemeClr val="tx1"/>
                </a:solidFill>
              </a:rPr>
              <a:t/>
            </a:r>
            <a:br>
              <a:rPr lang="en-US" altLang="en-US" sz="5300" dirty="0">
                <a:solidFill>
                  <a:schemeClr val="tx1"/>
                </a:solidFill>
              </a:rPr>
            </a:br>
            <a:r>
              <a:rPr lang="en-US" altLang="en-US" sz="1200" dirty="0">
                <a:solidFill>
                  <a:schemeClr val="tx1"/>
                </a:solidFill>
              </a:rPr>
              <a:t/>
            </a:r>
            <a:br>
              <a:rPr lang="en-US" altLang="en-US" sz="1200" dirty="0">
                <a:solidFill>
                  <a:schemeClr val="tx1"/>
                </a:solidFill>
              </a:rPr>
            </a:br>
            <a:endParaRPr lang="en-US" sz="12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5562600"/>
            <a:ext cx="1190476" cy="1047619"/>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05600" y="5795896"/>
            <a:ext cx="2095500" cy="581025"/>
          </a:xfrm>
          <a:prstGeom prst="rect">
            <a:avLst/>
          </a:prstGeom>
        </p:spPr>
      </p:pic>
    </p:spTree>
    <p:extLst>
      <p:ext uri="{BB962C8B-B14F-4D97-AF65-F5344CB8AC3E}">
        <p14:creationId xmlns:p14="http://schemas.microsoft.com/office/powerpoint/2010/main" val="206629060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idx="1"/>
          </p:nvPr>
        </p:nvSpPr>
        <p:spPr>
          <a:xfrm>
            <a:off x="872067" y="1295400"/>
            <a:ext cx="7408333" cy="4830763"/>
          </a:xfrm>
        </p:spPr>
        <p:txBody>
          <a:bodyPr>
            <a:noAutofit/>
          </a:bodyPr>
          <a:lstStyle/>
          <a:p>
            <a:pPr>
              <a:spcBef>
                <a:spcPct val="0"/>
              </a:spcBef>
              <a:buSzTx/>
              <a:defRPr/>
            </a:pPr>
            <a:endParaRPr lang="en-US" altLang="en-US" dirty="0">
              <a:solidFill>
                <a:schemeClr val="tx1"/>
              </a:solidFill>
            </a:endParaRPr>
          </a:p>
          <a:p>
            <a:pPr marL="0" indent="0">
              <a:spcBef>
                <a:spcPct val="0"/>
              </a:spcBef>
              <a:buSzTx/>
              <a:buNone/>
              <a:defRPr/>
            </a:pPr>
            <a:endParaRPr lang="en-US" altLang="en-US" sz="1400" dirty="0">
              <a:solidFill>
                <a:schemeClr val="tx1"/>
              </a:solidFill>
            </a:endParaRPr>
          </a:p>
        </p:txBody>
      </p:sp>
      <p:sp>
        <p:nvSpPr>
          <p:cNvPr id="2" name="Title 1"/>
          <p:cNvSpPr>
            <a:spLocks noGrp="1"/>
          </p:cNvSpPr>
          <p:nvPr>
            <p:ph type="title"/>
          </p:nvPr>
        </p:nvSpPr>
        <p:spPr>
          <a:xfrm>
            <a:off x="457200" y="338328"/>
            <a:ext cx="8229600" cy="880872"/>
          </a:xfrm>
        </p:spPr>
        <p:txBody>
          <a:bodyPr>
            <a:normAutofit fontScale="90000"/>
          </a:bodyPr>
          <a:lstStyle/>
          <a:p>
            <a:pPr lvl="0" algn="l" fontAlgn="base">
              <a:spcAft>
                <a:spcPct val="0"/>
              </a:spcAft>
              <a:defRPr/>
            </a:pPr>
            <a:r>
              <a:rPr lang="en-US" altLang="en-US" sz="2200" dirty="0" smtClean="0">
                <a:solidFill>
                  <a:schemeClr val="tx1"/>
                </a:solidFill>
              </a:rPr>
              <a:t/>
            </a:r>
            <a:br>
              <a:rPr lang="en-US" altLang="en-US" sz="2200" dirty="0" smtClean="0">
                <a:solidFill>
                  <a:schemeClr val="tx1"/>
                </a:solidFill>
              </a:rPr>
            </a:br>
            <a:r>
              <a:rPr lang="en-US" altLang="en-US" sz="2200" dirty="0">
                <a:solidFill>
                  <a:schemeClr val="tx1"/>
                </a:solidFill>
              </a:rPr>
              <a:t/>
            </a:r>
            <a:br>
              <a:rPr lang="en-US" altLang="en-US" sz="2200" dirty="0">
                <a:solidFill>
                  <a:schemeClr val="tx1"/>
                </a:solidFill>
              </a:rPr>
            </a:br>
            <a:r>
              <a:rPr lang="en-US" altLang="en-US" sz="2200" dirty="0" smtClean="0">
                <a:solidFill>
                  <a:schemeClr val="tx1"/>
                </a:solidFill>
              </a:rPr>
              <a:t/>
            </a:r>
            <a:br>
              <a:rPr lang="en-US" altLang="en-US" sz="2200" dirty="0" smtClean="0">
                <a:solidFill>
                  <a:schemeClr val="tx1"/>
                </a:solidFill>
              </a:rPr>
            </a:br>
            <a:r>
              <a:rPr lang="en-US" altLang="en-US" sz="2200" dirty="0" smtClean="0">
                <a:solidFill>
                  <a:schemeClr val="tx1"/>
                </a:solidFill>
              </a:rPr>
              <a:t/>
            </a:r>
            <a:br>
              <a:rPr lang="en-US" altLang="en-US" sz="2200" dirty="0" smtClean="0">
                <a:solidFill>
                  <a:schemeClr val="tx1"/>
                </a:solidFill>
              </a:rPr>
            </a:br>
            <a:r>
              <a:rPr lang="en-US" altLang="en-US" sz="5300" dirty="0">
                <a:solidFill>
                  <a:schemeClr val="tx1"/>
                </a:solidFill>
              </a:rPr>
              <a:t/>
            </a:r>
            <a:br>
              <a:rPr lang="en-US" altLang="en-US" sz="5300" dirty="0">
                <a:solidFill>
                  <a:schemeClr val="tx1"/>
                </a:solidFill>
              </a:rPr>
            </a:br>
            <a:r>
              <a:rPr lang="en-US" altLang="en-US" sz="5300" dirty="0" smtClean="0">
                <a:solidFill>
                  <a:schemeClr val="tx1"/>
                </a:solidFill>
              </a:rPr>
              <a:t/>
            </a:r>
            <a:br>
              <a:rPr lang="en-US" altLang="en-US" sz="5300" dirty="0" smtClean="0">
                <a:solidFill>
                  <a:schemeClr val="tx1"/>
                </a:solidFill>
              </a:rPr>
            </a:br>
            <a:r>
              <a:rPr lang="en-US" altLang="en-US" sz="5300" dirty="0">
                <a:solidFill>
                  <a:schemeClr val="tx1"/>
                </a:solidFill>
              </a:rPr>
              <a:t/>
            </a:r>
            <a:br>
              <a:rPr lang="en-US" altLang="en-US" sz="5300" dirty="0">
                <a:solidFill>
                  <a:schemeClr val="tx1"/>
                </a:solidFill>
              </a:rPr>
            </a:br>
            <a:r>
              <a:rPr lang="en-US" altLang="en-US" sz="5300" dirty="0" smtClean="0">
                <a:solidFill>
                  <a:schemeClr val="tx1"/>
                </a:solidFill>
              </a:rPr>
              <a:t/>
            </a:r>
            <a:br>
              <a:rPr lang="en-US" altLang="en-US" sz="5300" dirty="0" smtClean="0">
                <a:solidFill>
                  <a:schemeClr val="tx1"/>
                </a:solidFill>
              </a:rPr>
            </a:br>
            <a:r>
              <a:rPr lang="en-US" altLang="en-US" sz="4000" dirty="0" smtClean="0">
                <a:solidFill>
                  <a:schemeClr val="tx1"/>
                </a:solidFill>
              </a:rPr>
              <a:t>Introduction </a:t>
            </a:r>
            <a:r>
              <a:rPr lang="en-US" altLang="en-US" sz="4000" dirty="0">
                <a:solidFill>
                  <a:schemeClr val="tx1"/>
                </a:solidFill>
              </a:rPr>
              <a:t>to Risk Management</a:t>
            </a:r>
            <a:r>
              <a:rPr lang="en-US" altLang="en-US" sz="5300" dirty="0">
                <a:solidFill>
                  <a:schemeClr val="tx1"/>
                </a:solidFill>
              </a:rPr>
              <a:t/>
            </a:r>
            <a:br>
              <a:rPr lang="en-US" altLang="en-US" sz="5300" dirty="0">
                <a:solidFill>
                  <a:schemeClr val="tx1"/>
                </a:solidFill>
              </a:rPr>
            </a:br>
            <a:r>
              <a:rPr lang="en-US" sz="1800" b="1" dirty="0" smtClean="0">
                <a:solidFill>
                  <a:schemeClr val="tx1"/>
                </a:solidFill>
                <a:latin typeface="+mn-lt"/>
                <a:ea typeface="ＭＳ Ｐゴシック" charset="-128"/>
              </a:rPr>
              <a:t>Basic </a:t>
            </a:r>
            <a:r>
              <a:rPr lang="en-US" sz="1800" b="1" dirty="0" err="1">
                <a:solidFill>
                  <a:schemeClr val="tx1"/>
                </a:solidFill>
                <a:latin typeface="+mn-lt"/>
                <a:ea typeface="ＭＳ Ｐゴシック" charset="-128"/>
              </a:rPr>
              <a:t>coverages</a:t>
            </a:r>
            <a:r>
              <a:rPr lang="en-US" sz="1800" b="1" dirty="0">
                <a:solidFill>
                  <a:schemeClr val="tx1"/>
                </a:solidFill>
                <a:latin typeface="+mn-lt"/>
                <a:ea typeface="ＭＳ Ｐゴシック" charset="-128"/>
              </a:rPr>
              <a:t> that make up your business policy:</a:t>
            </a:r>
            <a:r>
              <a:rPr lang="en-US" sz="1800" dirty="0">
                <a:solidFill>
                  <a:schemeClr val="tx1"/>
                </a:solidFill>
                <a:latin typeface="+mn-lt"/>
                <a:ea typeface="ＭＳ Ｐゴシック" charset="-128"/>
              </a:rPr>
              <a:t/>
            </a:r>
            <a:br>
              <a:rPr lang="en-US" sz="1800" dirty="0">
                <a:solidFill>
                  <a:schemeClr val="tx1"/>
                </a:solidFill>
                <a:latin typeface="+mn-lt"/>
                <a:ea typeface="ＭＳ Ｐゴシック" charset="-128"/>
              </a:rPr>
            </a:br>
            <a:r>
              <a:rPr lang="en-US" sz="1800" dirty="0">
                <a:solidFill>
                  <a:schemeClr val="tx1"/>
                </a:solidFill>
                <a:latin typeface="+mn-lt"/>
                <a:ea typeface="ＭＳ Ｐゴシック" charset="-128"/>
              </a:rPr>
              <a:t/>
            </a:r>
            <a:br>
              <a:rPr lang="en-US" sz="1800" dirty="0">
                <a:solidFill>
                  <a:schemeClr val="tx1"/>
                </a:solidFill>
                <a:latin typeface="+mn-lt"/>
                <a:ea typeface="ＭＳ Ｐゴシック" charset="-128"/>
              </a:rPr>
            </a:br>
            <a:r>
              <a:rPr lang="en-US" sz="1800" b="1" dirty="0">
                <a:solidFill>
                  <a:schemeClr val="tx1"/>
                </a:solidFill>
                <a:latin typeface="+mn-lt"/>
                <a:ea typeface="ＭＳ Ｐゴシック" charset="-128"/>
              </a:rPr>
              <a:t>Commercial Property:</a:t>
            </a:r>
            <a:br>
              <a:rPr lang="en-US" sz="1800" b="1" dirty="0">
                <a:solidFill>
                  <a:schemeClr val="tx1"/>
                </a:solidFill>
                <a:latin typeface="+mn-lt"/>
                <a:ea typeface="ＭＳ Ｐゴシック" charset="-128"/>
              </a:rPr>
            </a:br>
            <a:r>
              <a:rPr lang="en-US" sz="1600" b="1" dirty="0" smtClean="0">
                <a:solidFill>
                  <a:schemeClr val="tx1"/>
                </a:solidFill>
                <a:latin typeface="+mn-lt"/>
                <a:ea typeface="ＭＳ Ｐゴシック" charset="-128"/>
              </a:rPr>
              <a:t>Building Coverage </a:t>
            </a:r>
            <a:r>
              <a:rPr lang="en-US" sz="1600" dirty="0">
                <a:solidFill>
                  <a:schemeClr val="tx1"/>
                </a:solidFill>
                <a:latin typeface="+mn-lt"/>
                <a:ea typeface="ＭＳ Ｐゴシック" charset="-128"/>
              </a:rPr>
              <a:t>– </a:t>
            </a:r>
            <a:r>
              <a:rPr lang="en-US" sz="1600" dirty="0" smtClean="0">
                <a:solidFill>
                  <a:schemeClr val="tx1"/>
                </a:solidFill>
                <a:latin typeface="+mn-lt"/>
                <a:ea typeface="ＭＳ Ｐゴシック" charset="-128"/>
              </a:rPr>
              <a:t>coverage protects against physical damage to the building or structure itself. Typically includes permanently installed fixtures and equipment such as the lanes, ball returns, and pinsetters. </a:t>
            </a:r>
            <a:br>
              <a:rPr lang="en-US" sz="1600" dirty="0" smtClean="0">
                <a:solidFill>
                  <a:schemeClr val="tx1"/>
                </a:solidFill>
                <a:latin typeface="+mn-lt"/>
                <a:ea typeface="ＭＳ Ｐゴシック" charset="-128"/>
              </a:rPr>
            </a:br>
            <a:r>
              <a:rPr lang="en-US" sz="1600" dirty="0">
                <a:solidFill>
                  <a:schemeClr val="tx1"/>
                </a:solidFill>
                <a:latin typeface="+mn-lt"/>
                <a:ea typeface="ＭＳ Ｐゴシック" charset="-128"/>
              </a:rPr>
              <a:t/>
            </a:r>
            <a:br>
              <a:rPr lang="en-US" sz="1600" dirty="0">
                <a:solidFill>
                  <a:schemeClr val="tx1"/>
                </a:solidFill>
                <a:latin typeface="+mn-lt"/>
                <a:ea typeface="ＭＳ Ｐゴシック" charset="-128"/>
              </a:rPr>
            </a:br>
            <a:r>
              <a:rPr lang="en-US" sz="1600" b="1" dirty="0" smtClean="0">
                <a:solidFill>
                  <a:schemeClr val="tx1"/>
                </a:solidFill>
                <a:latin typeface="+mn-lt"/>
                <a:ea typeface="ＭＳ Ｐゴシック" charset="-128"/>
              </a:rPr>
              <a:t>Contents-</a:t>
            </a:r>
            <a:r>
              <a:rPr lang="en-US" sz="1600" dirty="0" smtClean="0">
                <a:solidFill>
                  <a:schemeClr val="tx1"/>
                </a:solidFill>
                <a:latin typeface="+mn-lt"/>
                <a:ea typeface="ＭＳ Ｐゴシック" charset="-128"/>
              </a:rPr>
              <a:t/>
            </a:r>
            <a:br>
              <a:rPr lang="en-US" sz="1600" dirty="0" smtClean="0">
                <a:solidFill>
                  <a:schemeClr val="tx1"/>
                </a:solidFill>
                <a:latin typeface="+mn-lt"/>
                <a:ea typeface="ＭＳ Ｐゴシック" charset="-128"/>
              </a:rPr>
            </a:br>
            <a:r>
              <a:rPr lang="en-US" sz="1600" dirty="0" smtClean="0">
                <a:solidFill>
                  <a:schemeClr val="tx1"/>
                </a:solidFill>
                <a:latin typeface="+mn-lt"/>
                <a:ea typeface="ＭＳ Ｐゴシック" charset="-128"/>
              </a:rPr>
              <a:t>Covers business personal property not included in above against physical damage. Includes stock held for sale.  </a:t>
            </a:r>
            <a:r>
              <a:rPr lang="en-US" sz="1600" dirty="0">
                <a:solidFill>
                  <a:schemeClr val="tx1"/>
                </a:solidFill>
                <a:latin typeface="+mn-lt"/>
                <a:ea typeface="ＭＳ Ｐゴシック" charset="-128"/>
              </a:rPr>
              <a:t/>
            </a:r>
            <a:br>
              <a:rPr lang="en-US" sz="1600" dirty="0">
                <a:solidFill>
                  <a:schemeClr val="tx1"/>
                </a:solidFill>
                <a:latin typeface="+mn-lt"/>
                <a:ea typeface="ＭＳ Ｐゴシック" charset="-128"/>
              </a:rPr>
            </a:br>
            <a:r>
              <a:rPr lang="en-US" sz="1600" dirty="0">
                <a:solidFill>
                  <a:schemeClr val="tx1"/>
                </a:solidFill>
                <a:latin typeface="+mn-lt"/>
                <a:ea typeface="ＭＳ Ｐゴシック" charset="-128"/>
              </a:rPr>
              <a:t/>
            </a:r>
            <a:br>
              <a:rPr lang="en-US" sz="1600" dirty="0">
                <a:solidFill>
                  <a:schemeClr val="tx1"/>
                </a:solidFill>
                <a:latin typeface="+mn-lt"/>
                <a:ea typeface="ＭＳ Ｐゴシック" charset="-128"/>
              </a:rPr>
            </a:br>
            <a:r>
              <a:rPr lang="en-US" sz="1600" b="1" dirty="0">
                <a:solidFill>
                  <a:schemeClr val="tx1"/>
                </a:solidFill>
                <a:latin typeface="+mn-lt"/>
                <a:ea typeface="ＭＳ Ｐゴシック" charset="-128"/>
              </a:rPr>
              <a:t>Equipment Breakdown (Boiler and Machinery)</a:t>
            </a:r>
            <a:r>
              <a:rPr lang="en-US" sz="1600" dirty="0">
                <a:solidFill>
                  <a:schemeClr val="tx1"/>
                </a:solidFill>
                <a:latin typeface="+mn-lt"/>
                <a:ea typeface="ＭＳ Ｐゴシック" charset="-128"/>
              </a:rPr>
              <a:t> – coverage for loss due to mechanical breakdown of equipment (computers, HVAC systems, electrical equipment, etc.).  This covers physical damage as well as business interruption and extra expense.</a:t>
            </a:r>
            <a:br>
              <a:rPr lang="en-US" sz="1600" dirty="0">
                <a:solidFill>
                  <a:schemeClr val="tx1"/>
                </a:solidFill>
                <a:latin typeface="+mn-lt"/>
                <a:ea typeface="ＭＳ Ｐゴシック" charset="-128"/>
              </a:rPr>
            </a:br>
            <a:r>
              <a:rPr lang="en-US" sz="1600" b="1" dirty="0">
                <a:solidFill>
                  <a:schemeClr val="tx1"/>
                </a:solidFill>
                <a:latin typeface="+mn-lt"/>
                <a:ea typeface="ＭＳ Ｐゴシック" charset="-128"/>
              </a:rPr>
              <a:t/>
            </a:r>
            <a:br>
              <a:rPr lang="en-US" sz="1600" b="1" dirty="0">
                <a:solidFill>
                  <a:schemeClr val="tx1"/>
                </a:solidFill>
                <a:latin typeface="+mn-lt"/>
                <a:ea typeface="ＭＳ Ｐゴシック" charset="-128"/>
              </a:rPr>
            </a:br>
            <a:r>
              <a:rPr lang="en-US" sz="1600" b="1" dirty="0">
                <a:solidFill>
                  <a:schemeClr val="tx1"/>
                </a:solidFill>
                <a:latin typeface="+mn-lt"/>
                <a:ea typeface="ＭＳ Ｐゴシック" charset="-128"/>
              </a:rPr>
              <a:t>Commercial Crime</a:t>
            </a:r>
            <a:r>
              <a:rPr lang="en-US" sz="1600" dirty="0">
                <a:solidFill>
                  <a:schemeClr val="tx1"/>
                </a:solidFill>
                <a:latin typeface="+mn-lt"/>
                <a:ea typeface="ＭＳ Ｐゴシック" charset="-128"/>
              </a:rPr>
              <a:t> – coverage for losses due to crimes such as employee dishonesty, forgery, computer fraud</a:t>
            </a:r>
            <a:r>
              <a:rPr lang="en-US" sz="1600" dirty="0" smtClean="0">
                <a:solidFill>
                  <a:schemeClr val="tx1"/>
                </a:solidFill>
                <a:latin typeface="+mn-lt"/>
                <a:ea typeface="ＭＳ Ｐゴシック" charset="-128"/>
              </a:rPr>
              <a:t>, and  </a:t>
            </a:r>
            <a:r>
              <a:rPr lang="en-US" sz="1600" dirty="0">
                <a:solidFill>
                  <a:schemeClr val="tx1"/>
                </a:solidFill>
                <a:latin typeface="+mn-lt"/>
                <a:ea typeface="ＭＳ Ｐゴシック" charset="-128"/>
              </a:rPr>
              <a:t>money and securities coverage.</a:t>
            </a:r>
            <a:br>
              <a:rPr lang="en-US" sz="1600" dirty="0">
                <a:solidFill>
                  <a:schemeClr val="tx1"/>
                </a:solidFill>
                <a:latin typeface="+mn-lt"/>
                <a:ea typeface="ＭＳ Ｐゴシック" charset="-128"/>
              </a:rPr>
            </a:br>
            <a:r>
              <a:rPr lang="en-US" sz="1600" b="1" dirty="0">
                <a:solidFill>
                  <a:schemeClr val="tx1"/>
                </a:solidFill>
                <a:latin typeface="+mn-lt"/>
                <a:ea typeface="ＭＳ Ｐゴシック" charset="-128"/>
              </a:rPr>
              <a:t/>
            </a:r>
            <a:br>
              <a:rPr lang="en-US" sz="1600" b="1" dirty="0">
                <a:solidFill>
                  <a:schemeClr val="tx1"/>
                </a:solidFill>
                <a:latin typeface="+mn-lt"/>
                <a:ea typeface="ＭＳ Ｐゴシック" charset="-128"/>
              </a:rPr>
            </a:br>
            <a:r>
              <a:rPr lang="en-US" sz="1600" b="1" dirty="0">
                <a:solidFill>
                  <a:schemeClr val="tx1"/>
                </a:solidFill>
                <a:latin typeface="+mn-lt"/>
                <a:ea typeface="ＭＳ Ｐゴシック" charset="-128"/>
              </a:rPr>
              <a:t>Business Income </a:t>
            </a:r>
            <a:r>
              <a:rPr lang="en-US" sz="1600" dirty="0">
                <a:solidFill>
                  <a:schemeClr val="tx1"/>
                </a:solidFill>
                <a:latin typeface="+mn-lt"/>
                <a:ea typeface="ＭＳ Ｐゴシック" charset="-128"/>
              </a:rPr>
              <a:t> - loss </a:t>
            </a:r>
            <a:r>
              <a:rPr lang="en-US" sz="1600" dirty="0" smtClean="0">
                <a:solidFill>
                  <a:schemeClr val="tx1"/>
                </a:solidFill>
                <a:latin typeface="+mn-lt"/>
                <a:ea typeface="ＭＳ Ｐゴシック" charset="-128"/>
              </a:rPr>
              <a:t>of net </a:t>
            </a:r>
            <a:r>
              <a:rPr lang="en-US" sz="1600" dirty="0">
                <a:solidFill>
                  <a:schemeClr val="tx1"/>
                </a:solidFill>
                <a:latin typeface="+mn-lt"/>
                <a:ea typeface="ＭＳ Ｐゴシック" charset="-128"/>
              </a:rPr>
              <a:t>income due to damage to premises by a covered cause which causes a slow down or suspension of operations</a:t>
            </a:r>
            <a:r>
              <a:rPr lang="en-US" sz="1600" dirty="0" smtClean="0">
                <a:solidFill>
                  <a:schemeClr val="tx1"/>
                </a:solidFill>
                <a:latin typeface="+mn-lt"/>
                <a:ea typeface="ＭＳ Ｐゴシック" charset="-128"/>
              </a:rPr>
              <a:t>. </a:t>
            </a:r>
            <a:r>
              <a:rPr lang="en-US" sz="1600" b="1" dirty="0" smtClean="0">
                <a:solidFill>
                  <a:schemeClr val="tx1"/>
                </a:solidFill>
                <a:latin typeface="+mn-lt"/>
                <a:ea typeface="ＭＳ Ｐゴシック" charset="-128"/>
              </a:rPr>
              <a:t>(continued on next slide)</a:t>
            </a:r>
            <a:r>
              <a:rPr lang="en-US" altLang="en-US" sz="5300" b="1" dirty="0">
                <a:solidFill>
                  <a:schemeClr val="tx1"/>
                </a:solidFill>
              </a:rPr>
              <a:t/>
            </a:r>
            <a:br>
              <a:rPr lang="en-US" altLang="en-US" sz="5300" b="1" dirty="0">
                <a:solidFill>
                  <a:schemeClr val="tx1"/>
                </a:solidFill>
              </a:rPr>
            </a:br>
            <a:r>
              <a:rPr lang="en-US" altLang="en-US" sz="1200" dirty="0">
                <a:solidFill>
                  <a:schemeClr val="tx1"/>
                </a:solidFill>
              </a:rPr>
              <a:t/>
            </a:r>
            <a:br>
              <a:rPr lang="en-US" altLang="en-US" sz="1200" dirty="0">
                <a:solidFill>
                  <a:schemeClr val="tx1"/>
                </a:solidFill>
              </a:rPr>
            </a:br>
            <a:endParaRPr lang="en-US" sz="12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5562600"/>
            <a:ext cx="1190476" cy="1047619"/>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05600" y="5795896"/>
            <a:ext cx="2095500" cy="581025"/>
          </a:xfrm>
          <a:prstGeom prst="rect">
            <a:avLst/>
          </a:prstGeom>
        </p:spPr>
      </p:pic>
    </p:spTree>
    <p:extLst>
      <p:ext uri="{BB962C8B-B14F-4D97-AF65-F5344CB8AC3E}">
        <p14:creationId xmlns:p14="http://schemas.microsoft.com/office/powerpoint/2010/main" val="381906954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idx="1"/>
          </p:nvPr>
        </p:nvSpPr>
        <p:spPr>
          <a:xfrm>
            <a:off x="1371600" y="3048000"/>
            <a:ext cx="6908800" cy="1981200"/>
          </a:xfrm>
        </p:spPr>
        <p:txBody>
          <a:bodyPr>
            <a:noAutofit/>
          </a:bodyPr>
          <a:lstStyle/>
          <a:p>
            <a:pPr marL="0" indent="0">
              <a:buNone/>
            </a:pPr>
            <a:r>
              <a:rPr lang="en-US" sz="1200" b="1" u="sng" dirty="0" smtClean="0">
                <a:solidFill>
                  <a:schemeClr val="tx1"/>
                </a:solidFill>
              </a:rPr>
              <a:t>How does Business Income Coverage protect you?</a:t>
            </a:r>
            <a:endParaRPr lang="en-US" sz="1200" dirty="0">
              <a:solidFill>
                <a:schemeClr val="tx1"/>
              </a:solidFill>
            </a:endParaRPr>
          </a:p>
          <a:p>
            <a:r>
              <a:rPr lang="en-US" sz="1200" b="1" dirty="0">
                <a:solidFill>
                  <a:schemeClr val="tx1"/>
                </a:solidFill>
              </a:rPr>
              <a:t>If you have a covered property loss and your business is forced to close temporarily, business income coverage will:</a:t>
            </a:r>
            <a:endParaRPr lang="en-US" sz="1200" dirty="0">
              <a:solidFill>
                <a:schemeClr val="tx1"/>
              </a:solidFill>
            </a:endParaRPr>
          </a:p>
          <a:p>
            <a:pPr lvl="0"/>
            <a:r>
              <a:rPr lang="en-US" sz="1200" b="1" dirty="0">
                <a:solidFill>
                  <a:schemeClr val="tx1"/>
                </a:solidFill>
              </a:rPr>
              <a:t>Compensate you for net income (profit or loss before income taxes) you would have incurred or earned had a covered loss not occurred. </a:t>
            </a:r>
            <a:endParaRPr lang="en-US" sz="1200" dirty="0">
              <a:solidFill>
                <a:schemeClr val="tx1"/>
              </a:solidFill>
            </a:endParaRPr>
          </a:p>
          <a:p>
            <a:pPr lvl="0"/>
            <a:r>
              <a:rPr lang="en-US" sz="1200" b="1" dirty="0">
                <a:solidFill>
                  <a:schemeClr val="tx1"/>
                </a:solidFill>
              </a:rPr>
              <a:t>Pay for continuing expenses- such as mortgage, taxes, payroll, and insurance</a:t>
            </a:r>
            <a:endParaRPr lang="en-US" sz="1200" dirty="0">
              <a:solidFill>
                <a:schemeClr val="tx1"/>
              </a:solidFill>
            </a:endParaRPr>
          </a:p>
          <a:p>
            <a:pPr lvl="0"/>
            <a:r>
              <a:rPr lang="en-US" sz="1200" b="1" dirty="0">
                <a:solidFill>
                  <a:schemeClr val="tx1"/>
                </a:solidFill>
              </a:rPr>
              <a:t>Continuing expenses are normal operating expenses that may continue during the </a:t>
            </a:r>
            <a:r>
              <a:rPr lang="en-US" sz="1200" b="1" i="1" dirty="0">
                <a:solidFill>
                  <a:schemeClr val="tx1"/>
                </a:solidFill>
              </a:rPr>
              <a:t>period of restoration</a:t>
            </a:r>
            <a:r>
              <a:rPr lang="en-US" sz="1200" b="1" dirty="0">
                <a:solidFill>
                  <a:schemeClr val="tx1"/>
                </a:solidFill>
              </a:rPr>
              <a:t> and </a:t>
            </a:r>
            <a:r>
              <a:rPr lang="en-US" sz="1200" b="1" i="1" dirty="0">
                <a:solidFill>
                  <a:schemeClr val="tx1"/>
                </a:solidFill>
              </a:rPr>
              <a:t>extended period of indemnity.</a:t>
            </a:r>
            <a:endParaRPr lang="en-US" sz="1200" dirty="0">
              <a:solidFill>
                <a:schemeClr val="tx1"/>
              </a:solidFill>
            </a:endParaRPr>
          </a:p>
          <a:p>
            <a:pPr lvl="0"/>
            <a:r>
              <a:rPr lang="en-US" sz="1200" b="1" dirty="0">
                <a:solidFill>
                  <a:schemeClr val="tx1"/>
                </a:solidFill>
              </a:rPr>
              <a:t>Pay for relocation expenses and advertising costs if you set up shop at a temporary site</a:t>
            </a:r>
            <a:endParaRPr lang="en-US" sz="1200" dirty="0">
              <a:solidFill>
                <a:schemeClr val="tx1"/>
              </a:solidFill>
            </a:endParaRPr>
          </a:p>
          <a:p>
            <a:pPr marL="0" indent="0">
              <a:spcBef>
                <a:spcPct val="0"/>
              </a:spcBef>
              <a:buSzTx/>
              <a:buNone/>
              <a:defRPr/>
            </a:pPr>
            <a:endParaRPr lang="en-US" altLang="en-US" sz="1400" dirty="0">
              <a:solidFill>
                <a:schemeClr val="tx1"/>
              </a:solidFill>
            </a:endParaRPr>
          </a:p>
        </p:txBody>
      </p:sp>
      <p:sp>
        <p:nvSpPr>
          <p:cNvPr id="2" name="Title 1"/>
          <p:cNvSpPr>
            <a:spLocks noGrp="1"/>
          </p:cNvSpPr>
          <p:nvPr>
            <p:ph type="title"/>
          </p:nvPr>
        </p:nvSpPr>
        <p:spPr>
          <a:xfrm>
            <a:off x="457200" y="338328"/>
            <a:ext cx="8229600" cy="1414272"/>
          </a:xfrm>
        </p:spPr>
        <p:txBody>
          <a:bodyPr>
            <a:normAutofit fontScale="90000"/>
          </a:bodyPr>
          <a:lstStyle/>
          <a:p>
            <a:r>
              <a:rPr lang="en-US" altLang="en-US" sz="2200" dirty="0" smtClean="0">
                <a:solidFill>
                  <a:schemeClr val="tx1"/>
                </a:solidFill>
              </a:rPr>
              <a:t/>
            </a:r>
            <a:br>
              <a:rPr lang="en-US" altLang="en-US" sz="2200" dirty="0" smtClean="0">
                <a:solidFill>
                  <a:schemeClr val="tx1"/>
                </a:solidFill>
              </a:rPr>
            </a:br>
            <a:r>
              <a:rPr lang="en-US" altLang="en-US" sz="2200" dirty="0">
                <a:solidFill>
                  <a:schemeClr val="tx1"/>
                </a:solidFill>
              </a:rPr>
              <a:t/>
            </a:r>
            <a:br>
              <a:rPr lang="en-US" altLang="en-US" sz="2200" dirty="0">
                <a:solidFill>
                  <a:schemeClr val="tx1"/>
                </a:solidFill>
              </a:rPr>
            </a:br>
            <a:r>
              <a:rPr lang="en-US" altLang="en-US" sz="2200" dirty="0" smtClean="0">
                <a:solidFill>
                  <a:schemeClr val="tx1"/>
                </a:solidFill>
              </a:rPr>
              <a:t/>
            </a:r>
            <a:br>
              <a:rPr lang="en-US" altLang="en-US" sz="2200" dirty="0" smtClean="0">
                <a:solidFill>
                  <a:schemeClr val="tx1"/>
                </a:solidFill>
              </a:rPr>
            </a:br>
            <a:r>
              <a:rPr lang="en-US" altLang="en-US" sz="2200" dirty="0" smtClean="0">
                <a:solidFill>
                  <a:schemeClr val="tx1"/>
                </a:solidFill>
              </a:rPr>
              <a:t/>
            </a:r>
            <a:br>
              <a:rPr lang="en-US" altLang="en-US" sz="2200" dirty="0" smtClean="0">
                <a:solidFill>
                  <a:schemeClr val="tx1"/>
                </a:solidFill>
              </a:rPr>
            </a:br>
            <a:r>
              <a:rPr lang="en-US" altLang="en-US" sz="1300" b="1" dirty="0">
                <a:solidFill>
                  <a:schemeClr val="bg1"/>
                </a:solidFill>
              </a:rPr>
              <a:t/>
            </a:r>
            <a:br>
              <a:rPr lang="en-US" altLang="en-US" sz="1300" b="1" dirty="0">
                <a:solidFill>
                  <a:schemeClr val="bg1"/>
                </a:solidFill>
              </a:rPr>
            </a:br>
            <a:r>
              <a:rPr lang="en-US" altLang="en-US" sz="1100" b="1" dirty="0" smtClean="0">
                <a:solidFill>
                  <a:schemeClr val="tx1"/>
                </a:solidFill>
              </a:rPr>
              <a:t/>
            </a:r>
            <a:br>
              <a:rPr lang="en-US" altLang="en-US" sz="1100" b="1" dirty="0" smtClean="0">
                <a:solidFill>
                  <a:schemeClr val="tx1"/>
                </a:solidFill>
              </a:rPr>
            </a:br>
            <a:r>
              <a:rPr lang="en-US" altLang="en-US" sz="1100" b="1" dirty="0">
                <a:solidFill>
                  <a:schemeClr val="tx1"/>
                </a:solidFill>
              </a:rPr>
              <a:t/>
            </a:r>
            <a:br>
              <a:rPr lang="en-US" altLang="en-US" sz="1100" b="1" dirty="0">
                <a:solidFill>
                  <a:schemeClr val="tx1"/>
                </a:solidFill>
              </a:rPr>
            </a:br>
            <a:r>
              <a:rPr lang="en-US" altLang="en-US" sz="1100" b="1" dirty="0" smtClean="0">
                <a:solidFill>
                  <a:schemeClr val="tx1"/>
                </a:solidFill>
              </a:rPr>
              <a:t/>
            </a:r>
            <a:br>
              <a:rPr lang="en-US" altLang="en-US" sz="1100" b="1" dirty="0" smtClean="0">
                <a:solidFill>
                  <a:schemeClr val="tx1"/>
                </a:solidFill>
              </a:rPr>
            </a:br>
            <a:r>
              <a:rPr lang="en-US" altLang="en-US" sz="1100" b="1" dirty="0">
                <a:solidFill>
                  <a:schemeClr val="tx1"/>
                </a:solidFill>
              </a:rPr>
              <a:t/>
            </a:r>
            <a:br>
              <a:rPr lang="en-US" altLang="en-US" sz="1100" b="1" dirty="0">
                <a:solidFill>
                  <a:schemeClr val="tx1"/>
                </a:solidFill>
              </a:rPr>
            </a:br>
            <a:r>
              <a:rPr lang="en-US" altLang="en-US" sz="1100" b="1" dirty="0" smtClean="0">
                <a:solidFill>
                  <a:schemeClr val="tx1"/>
                </a:solidFill>
              </a:rPr>
              <a:t/>
            </a:r>
            <a:br>
              <a:rPr lang="en-US" altLang="en-US" sz="1100" b="1" dirty="0" smtClean="0">
                <a:solidFill>
                  <a:schemeClr val="tx1"/>
                </a:solidFill>
              </a:rPr>
            </a:br>
            <a:r>
              <a:rPr lang="en-US" altLang="en-US" sz="1100" b="1" dirty="0" smtClean="0">
                <a:solidFill>
                  <a:schemeClr val="tx1"/>
                </a:solidFill>
              </a:rPr>
              <a:t/>
            </a:r>
            <a:br>
              <a:rPr lang="en-US" altLang="en-US" sz="1100" b="1" dirty="0" smtClean="0">
                <a:solidFill>
                  <a:schemeClr val="tx1"/>
                </a:solidFill>
              </a:rPr>
            </a:br>
            <a:r>
              <a:rPr lang="en-US" altLang="en-US" sz="1100" b="1" dirty="0">
                <a:solidFill>
                  <a:schemeClr val="tx1"/>
                </a:solidFill>
              </a:rPr>
              <a:t/>
            </a:r>
            <a:br>
              <a:rPr lang="en-US" altLang="en-US" sz="1100" b="1" dirty="0">
                <a:solidFill>
                  <a:schemeClr val="tx1"/>
                </a:solidFill>
              </a:rPr>
            </a:br>
            <a:r>
              <a:rPr lang="en-US" sz="1800" b="1" dirty="0" smtClean="0">
                <a:solidFill>
                  <a:schemeClr val="bg1"/>
                </a:solidFill>
              </a:rPr>
              <a:t>Business </a:t>
            </a:r>
            <a:r>
              <a:rPr lang="en-US" sz="1800" b="1" dirty="0">
                <a:solidFill>
                  <a:schemeClr val="bg1"/>
                </a:solidFill>
              </a:rPr>
              <a:t>Income Insurance Coverage is an important but often misunderstood coverage. Following a major loss, there are lots of things that a business can do without... revenue isn’t one of them. </a:t>
            </a:r>
            <a:r>
              <a:rPr lang="en-US" altLang="en-US" sz="1100" b="1" dirty="0">
                <a:solidFill>
                  <a:schemeClr val="tx1"/>
                </a:solidFill>
              </a:rPr>
              <a:t/>
            </a:r>
            <a:br>
              <a:rPr lang="en-US" altLang="en-US" sz="1100" b="1" dirty="0">
                <a:solidFill>
                  <a:schemeClr val="tx1"/>
                </a:solidFill>
              </a:rPr>
            </a:br>
            <a:r>
              <a:rPr lang="en-US" altLang="en-US" sz="1000" b="1" dirty="0">
                <a:solidFill>
                  <a:schemeClr val="tx1"/>
                </a:solidFill>
              </a:rPr>
              <a:t/>
            </a:r>
            <a:br>
              <a:rPr lang="en-US" altLang="en-US" sz="1000" b="1" dirty="0">
                <a:solidFill>
                  <a:schemeClr val="tx1"/>
                </a:solidFill>
              </a:rPr>
            </a:br>
            <a:r>
              <a:rPr lang="en-US" altLang="en-US" sz="1100" b="1" dirty="0">
                <a:solidFill>
                  <a:schemeClr val="tx1"/>
                </a:solidFill>
              </a:rPr>
              <a:t/>
            </a:r>
            <a:br>
              <a:rPr lang="en-US" altLang="en-US" sz="1100" b="1" dirty="0">
                <a:solidFill>
                  <a:schemeClr val="tx1"/>
                </a:solidFill>
              </a:rPr>
            </a:br>
            <a:r>
              <a:rPr lang="en-US" altLang="en-US" sz="1100" b="1" dirty="0" smtClean="0">
                <a:solidFill>
                  <a:schemeClr val="tx1"/>
                </a:solidFill>
              </a:rPr>
              <a:t/>
            </a:r>
            <a:br>
              <a:rPr lang="en-US" altLang="en-US" sz="1100" b="1" dirty="0" smtClean="0">
                <a:solidFill>
                  <a:schemeClr val="tx1"/>
                </a:solidFill>
              </a:rPr>
            </a:br>
            <a:r>
              <a:rPr lang="en-US" altLang="en-US" sz="1100" b="1" dirty="0" smtClean="0">
                <a:solidFill>
                  <a:schemeClr val="tx1"/>
                </a:solidFill>
              </a:rPr>
              <a:t/>
            </a:r>
            <a:br>
              <a:rPr lang="en-US" altLang="en-US" sz="1100" b="1" dirty="0" smtClean="0">
                <a:solidFill>
                  <a:schemeClr val="tx1"/>
                </a:solidFill>
              </a:rPr>
            </a:br>
            <a:r>
              <a:rPr lang="en-US" sz="1300" b="1" dirty="0" smtClean="0">
                <a:solidFill>
                  <a:schemeClr val="tx1"/>
                </a:solidFill>
              </a:rPr>
              <a:t>Business </a:t>
            </a:r>
            <a:r>
              <a:rPr lang="en-US" sz="1300" b="1" dirty="0">
                <a:solidFill>
                  <a:schemeClr val="tx1"/>
                </a:solidFill>
              </a:rPr>
              <a:t>income coverage is a type of property insurance that is designed to pay for loss of net income that occurs when a business suffers major physical damage to their property and forced to completely or partially suspend business operations. Coverage is provided for the time it takes to rebuild, repair, or replace the damaged property or the </a:t>
            </a:r>
            <a:r>
              <a:rPr lang="en-US" sz="1300" b="1" i="1" dirty="0">
                <a:solidFill>
                  <a:schemeClr val="tx1"/>
                </a:solidFill>
              </a:rPr>
              <a:t>period of restoration</a:t>
            </a:r>
            <a:r>
              <a:rPr lang="en-US" sz="1300" b="1" dirty="0">
                <a:solidFill>
                  <a:schemeClr val="tx1"/>
                </a:solidFill>
              </a:rPr>
              <a:t>. This insurance works in conjunction with your property policy and provides coverage for events beyond your control such as wind, hail, fire, vandalism or damage from vehicles or aircraft that may interrupt your business.  </a:t>
            </a:r>
            <a:r>
              <a:rPr lang="en-US" sz="1300" b="1" dirty="0" smtClean="0">
                <a:solidFill>
                  <a:schemeClr val="tx1"/>
                </a:solidFill>
              </a:rPr>
              <a:t/>
            </a:r>
            <a:br>
              <a:rPr lang="en-US" sz="1300" b="1" dirty="0" smtClean="0">
                <a:solidFill>
                  <a:schemeClr val="tx1"/>
                </a:solidFill>
              </a:rPr>
            </a:br>
            <a:r>
              <a:rPr lang="en-US" sz="1300" b="1" dirty="0" smtClean="0">
                <a:solidFill>
                  <a:schemeClr val="tx1"/>
                </a:solidFill>
              </a:rPr>
              <a:t/>
            </a:r>
            <a:br>
              <a:rPr lang="en-US" sz="1300" b="1" dirty="0" smtClean="0">
                <a:solidFill>
                  <a:schemeClr val="tx1"/>
                </a:solidFill>
              </a:rPr>
            </a:br>
            <a:r>
              <a:rPr lang="en-US" sz="1300" b="1" dirty="0" smtClean="0">
                <a:solidFill>
                  <a:schemeClr val="tx1"/>
                </a:solidFill>
              </a:rPr>
              <a:t/>
            </a:r>
            <a:br>
              <a:rPr lang="en-US" sz="1300" b="1" dirty="0" smtClean="0">
                <a:solidFill>
                  <a:schemeClr val="tx1"/>
                </a:solidFill>
              </a:rPr>
            </a:br>
            <a:r>
              <a:rPr lang="en-US" sz="1300" b="1" dirty="0">
                <a:solidFill>
                  <a:schemeClr val="tx1"/>
                </a:solidFill>
              </a:rPr>
              <a:t/>
            </a:r>
            <a:br>
              <a:rPr lang="en-US" sz="1300" b="1" dirty="0">
                <a:solidFill>
                  <a:schemeClr val="tx1"/>
                </a:solidFill>
              </a:rPr>
            </a:br>
            <a:r>
              <a:rPr lang="en-US" altLang="en-US" sz="1300" dirty="0">
                <a:solidFill>
                  <a:schemeClr val="tx1"/>
                </a:solidFill>
              </a:rPr>
              <a:t/>
            </a:r>
            <a:br>
              <a:rPr lang="en-US" altLang="en-US" sz="1300" dirty="0">
                <a:solidFill>
                  <a:schemeClr val="tx1"/>
                </a:solidFill>
              </a:rPr>
            </a:br>
            <a:endParaRPr lang="en-US" sz="13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5562600"/>
            <a:ext cx="1190476" cy="1047619"/>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05600" y="5795896"/>
            <a:ext cx="2095500" cy="581025"/>
          </a:xfrm>
          <a:prstGeom prst="rect">
            <a:avLst/>
          </a:prstGeom>
        </p:spPr>
      </p:pic>
    </p:spTree>
    <p:extLst>
      <p:ext uri="{BB962C8B-B14F-4D97-AF65-F5344CB8AC3E}">
        <p14:creationId xmlns:p14="http://schemas.microsoft.com/office/powerpoint/2010/main" val="390093335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idx="1"/>
          </p:nvPr>
        </p:nvSpPr>
        <p:spPr>
          <a:xfrm>
            <a:off x="1371600" y="914400"/>
            <a:ext cx="6908800" cy="4648200"/>
          </a:xfrm>
        </p:spPr>
        <p:txBody>
          <a:bodyPr>
            <a:noAutofit/>
          </a:bodyPr>
          <a:lstStyle/>
          <a:p>
            <a:pPr marL="0" indent="0">
              <a:buNone/>
            </a:pPr>
            <a:r>
              <a:rPr lang="en-US" sz="1400" b="1" dirty="0" smtClean="0">
                <a:solidFill>
                  <a:schemeClr val="tx1"/>
                </a:solidFill>
              </a:rPr>
              <a:t>Determine </a:t>
            </a:r>
            <a:r>
              <a:rPr lang="en-US" sz="1400" b="1" dirty="0">
                <a:solidFill>
                  <a:schemeClr val="tx1"/>
                </a:solidFill>
              </a:rPr>
              <a:t>How Long You Will Be Out of Business</a:t>
            </a:r>
          </a:p>
          <a:p>
            <a:r>
              <a:rPr lang="en-US" sz="1100" dirty="0" smtClean="0">
                <a:solidFill>
                  <a:schemeClr val="tx1">
                    <a:lumMod val="85000"/>
                    <a:lumOff val="15000"/>
                  </a:schemeClr>
                </a:solidFill>
              </a:rPr>
              <a:t>The </a:t>
            </a:r>
            <a:r>
              <a:rPr lang="en-US" sz="1100" dirty="0">
                <a:solidFill>
                  <a:schemeClr val="tx1">
                    <a:lumMod val="85000"/>
                    <a:lumOff val="15000"/>
                  </a:schemeClr>
                </a:solidFill>
              </a:rPr>
              <a:t>first thing you need to figure out is exactly what you would do if your facility were damaged or destroyed. </a:t>
            </a:r>
            <a:r>
              <a:rPr lang="en-US" sz="1100" b="1" dirty="0">
                <a:solidFill>
                  <a:schemeClr val="tx1">
                    <a:lumMod val="85000"/>
                    <a:lumOff val="15000"/>
                  </a:schemeClr>
                </a:solidFill>
              </a:rPr>
              <a:t>Would you retire? If so, BI coverage may not be for you.</a:t>
            </a:r>
            <a:endParaRPr lang="en-US" sz="1100" dirty="0">
              <a:solidFill>
                <a:schemeClr val="tx1">
                  <a:lumMod val="85000"/>
                  <a:lumOff val="15000"/>
                </a:schemeClr>
              </a:solidFill>
            </a:endParaRPr>
          </a:p>
          <a:p>
            <a:r>
              <a:rPr lang="en-US" sz="1100" dirty="0" smtClean="0">
                <a:solidFill>
                  <a:schemeClr val="tx1">
                    <a:lumMod val="85000"/>
                    <a:lumOff val="15000"/>
                  </a:schemeClr>
                </a:solidFill>
              </a:rPr>
              <a:t>However</a:t>
            </a:r>
            <a:r>
              <a:rPr lang="en-US" sz="1100" dirty="0">
                <a:solidFill>
                  <a:schemeClr val="tx1">
                    <a:lumMod val="85000"/>
                    <a:lumOff val="15000"/>
                  </a:schemeClr>
                </a:solidFill>
              </a:rPr>
              <a:t>, if you want to remain in business, then you would need to decide how long it would take you to get up and running again (the Period of Restoration). Would you suspend operations until you could reoccupy your current location? </a:t>
            </a:r>
            <a:r>
              <a:rPr lang="en-US" sz="1100" b="1" dirty="0">
                <a:solidFill>
                  <a:schemeClr val="tx1">
                    <a:lumMod val="85000"/>
                    <a:lumOff val="15000"/>
                  </a:schemeClr>
                </a:solidFill>
              </a:rPr>
              <a:t>The answer </a:t>
            </a:r>
            <a:r>
              <a:rPr lang="en-US" sz="1100" b="1" dirty="0" smtClean="0">
                <a:solidFill>
                  <a:schemeClr val="tx1">
                    <a:lumMod val="85000"/>
                    <a:lumOff val="15000"/>
                  </a:schemeClr>
                </a:solidFill>
              </a:rPr>
              <a:t>would be yes for </a:t>
            </a:r>
            <a:r>
              <a:rPr lang="en-US" sz="1100" b="1" dirty="0">
                <a:solidFill>
                  <a:schemeClr val="tx1">
                    <a:lumMod val="85000"/>
                    <a:lumOff val="15000"/>
                  </a:schemeClr>
                </a:solidFill>
              </a:rPr>
              <a:t>bowling center owners. </a:t>
            </a:r>
            <a:endParaRPr lang="en-US" sz="1100" dirty="0">
              <a:solidFill>
                <a:schemeClr val="tx1">
                  <a:lumMod val="85000"/>
                  <a:lumOff val="15000"/>
                </a:schemeClr>
              </a:solidFill>
            </a:endParaRPr>
          </a:p>
          <a:p>
            <a:r>
              <a:rPr lang="en-US" sz="1100" dirty="0">
                <a:solidFill>
                  <a:schemeClr val="tx1">
                    <a:lumMod val="85000"/>
                    <a:lumOff val="15000"/>
                  </a:schemeClr>
                </a:solidFill>
              </a:rPr>
              <a:t>Would you search for an alternative permanent location? Could you use other premises to partially resume operations until your new permanent location is available? </a:t>
            </a:r>
            <a:r>
              <a:rPr lang="en-US" sz="1100" b="1" dirty="0">
                <a:solidFill>
                  <a:schemeClr val="tx1">
                    <a:lumMod val="85000"/>
                    <a:lumOff val="15000"/>
                  </a:schemeClr>
                </a:solidFill>
              </a:rPr>
              <a:t>For bowling center owners this would very unlikely.</a:t>
            </a:r>
            <a:r>
              <a:rPr lang="en-US" sz="1100" dirty="0">
                <a:solidFill>
                  <a:schemeClr val="tx1">
                    <a:lumMod val="85000"/>
                    <a:lumOff val="15000"/>
                  </a:schemeClr>
                </a:solidFill>
              </a:rPr>
              <a:t> </a:t>
            </a:r>
          </a:p>
          <a:p>
            <a:pPr marL="0" indent="0">
              <a:buNone/>
            </a:pPr>
            <a:r>
              <a:rPr lang="en-US" sz="1400" b="1" dirty="0">
                <a:solidFill>
                  <a:schemeClr val="tx1">
                    <a:lumMod val="85000"/>
                    <a:lumOff val="15000"/>
                  </a:schemeClr>
                </a:solidFill>
              </a:rPr>
              <a:t>Determine Your Loss of Profits</a:t>
            </a:r>
          </a:p>
          <a:p>
            <a:r>
              <a:rPr lang="en-US" sz="1100" dirty="0">
                <a:solidFill>
                  <a:schemeClr val="tx1">
                    <a:lumMod val="85000"/>
                    <a:lumOff val="15000"/>
                  </a:schemeClr>
                </a:solidFill>
              </a:rPr>
              <a:t>The second step is to determine what your loss of net profits would be during the Period of Restoration.</a:t>
            </a:r>
          </a:p>
          <a:p>
            <a:pPr marL="0" indent="0">
              <a:buNone/>
            </a:pPr>
            <a:r>
              <a:rPr lang="en-US" sz="1400" b="1" dirty="0">
                <a:solidFill>
                  <a:schemeClr val="tx1">
                    <a:lumMod val="85000"/>
                    <a:lumOff val="15000"/>
                  </a:schemeClr>
                </a:solidFill>
              </a:rPr>
              <a:t>Determine Your Continuing Operating Expenses</a:t>
            </a:r>
          </a:p>
          <a:p>
            <a:r>
              <a:rPr lang="en-US" sz="1100" dirty="0">
                <a:solidFill>
                  <a:schemeClr val="tx1">
                    <a:lumMod val="85000"/>
                    <a:lumOff val="15000"/>
                  </a:schemeClr>
                </a:solidFill>
              </a:rPr>
              <a:t>Third, what would your continuing operating expenses be? </a:t>
            </a:r>
          </a:p>
          <a:p>
            <a:r>
              <a:rPr lang="en-US" sz="1100" dirty="0">
                <a:solidFill>
                  <a:schemeClr val="tx1">
                    <a:lumMod val="85000"/>
                    <a:lumOff val="15000"/>
                  </a:schemeClr>
                </a:solidFill>
              </a:rPr>
              <a:t>A major category of continuing operating expenses is payroll. You have the option of including or excluding “Ordinary Payroll.” Ordinary payroll is defined as “payroll expense of employees other than executives, department managers, employees under contract and other important employees</a:t>
            </a:r>
            <a:r>
              <a:rPr lang="en-US" sz="1100" dirty="0" smtClean="0">
                <a:solidFill>
                  <a:schemeClr val="tx1">
                    <a:lumMod val="85000"/>
                    <a:lumOff val="15000"/>
                  </a:schemeClr>
                </a:solidFill>
              </a:rPr>
              <a:t>.”</a:t>
            </a:r>
          </a:p>
          <a:p>
            <a:r>
              <a:rPr lang="en-US" sz="1100" dirty="0" smtClean="0">
                <a:solidFill>
                  <a:schemeClr val="tx1">
                    <a:lumMod val="85000"/>
                    <a:lumOff val="15000"/>
                  </a:schemeClr>
                </a:solidFill>
              </a:rPr>
              <a:t>Your  </a:t>
            </a:r>
            <a:r>
              <a:rPr lang="en-US" sz="1100" dirty="0">
                <a:solidFill>
                  <a:schemeClr val="tx1">
                    <a:lumMod val="85000"/>
                    <a:lumOff val="15000"/>
                  </a:schemeClr>
                </a:solidFill>
              </a:rPr>
              <a:t>“ordinary” employees are important to your operation, you may want to keep them on your payroll until you are ready to reopen. Additionally, you can specify how long you might want to include them (i.e., 30, 60, 90 or 180 days). If you decide to exclude ordinary employees all together, this would lower business income amount that should be carried. </a:t>
            </a:r>
            <a:endParaRPr lang="en-US" sz="1100" dirty="0" smtClean="0">
              <a:solidFill>
                <a:schemeClr val="tx1">
                  <a:lumMod val="85000"/>
                  <a:lumOff val="15000"/>
                </a:schemeClr>
              </a:solidFill>
            </a:endParaRPr>
          </a:p>
          <a:p>
            <a:pPr marL="0" indent="0">
              <a:buNone/>
            </a:pPr>
            <a:endParaRPr lang="en-US" sz="1200" b="1" dirty="0" smtClean="0">
              <a:solidFill>
                <a:schemeClr val="tx1">
                  <a:lumMod val="85000"/>
                  <a:lumOff val="15000"/>
                </a:schemeClr>
              </a:solidFill>
            </a:endParaRPr>
          </a:p>
          <a:p>
            <a:pPr marL="0" indent="0">
              <a:buNone/>
            </a:pPr>
            <a:r>
              <a:rPr lang="en-US" sz="1200" b="1" dirty="0" smtClean="0">
                <a:solidFill>
                  <a:schemeClr val="tx1">
                    <a:lumMod val="85000"/>
                    <a:lumOff val="15000"/>
                  </a:schemeClr>
                </a:solidFill>
              </a:rPr>
              <a:t>Once </a:t>
            </a:r>
            <a:r>
              <a:rPr lang="en-US" sz="1200" b="1" dirty="0">
                <a:solidFill>
                  <a:schemeClr val="tx1">
                    <a:lumMod val="85000"/>
                    <a:lumOff val="15000"/>
                  </a:schemeClr>
                </a:solidFill>
              </a:rPr>
              <a:t>you have determined your monthly exposure and how long it would take to get back in business, you multiply your monthly exposure by the number of months it will take to get back in business, which produces your Business Income Valuation for the period of restoration</a:t>
            </a:r>
            <a:endParaRPr lang="en-US" sz="1200" dirty="0">
              <a:solidFill>
                <a:schemeClr val="tx1">
                  <a:lumMod val="85000"/>
                  <a:lumOff val="15000"/>
                </a:schemeClr>
              </a:solidFill>
            </a:endParaRPr>
          </a:p>
          <a:p>
            <a:pPr marL="0" indent="0">
              <a:buNone/>
            </a:pPr>
            <a:endParaRPr lang="en-US" sz="1200" dirty="0"/>
          </a:p>
          <a:p>
            <a:endParaRPr lang="en-US" sz="1200" dirty="0">
              <a:solidFill>
                <a:schemeClr val="tx1"/>
              </a:solidFill>
            </a:endParaRPr>
          </a:p>
          <a:p>
            <a:pPr marL="0" indent="0">
              <a:spcBef>
                <a:spcPct val="0"/>
              </a:spcBef>
              <a:buSzTx/>
              <a:buNone/>
              <a:defRPr/>
            </a:pPr>
            <a:endParaRPr lang="en-US" altLang="en-US" sz="1400" dirty="0">
              <a:solidFill>
                <a:schemeClr val="tx1"/>
              </a:solidFill>
            </a:endParaRPr>
          </a:p>
        </p:txBody>
      </p:sp>
      <p:sp>
        <p:nvSpPr>
          <p:cNvPr id="2" name="Title 1"/>
          <p:cNvSpPr>
            <a:spLocks noGrp="1"/>
          </p:cNvSpPr>
          <p:nvPr>
            <p:ph type="title"/>
          </p:nvPr>
        </p:nvSpPr>
        <p:spPr>
          <a:xfrm>
            <a:off x="457200" y="338328"/>
            <a:ext cx="8229600" cy="271272"/>
          </a:xfrm>
        </p:spPr>
        <p:txBody>
          <a:bodyPr>
            <a:normAutofit fontScale="90000"/>
          </a:bodyPr>
          <a:lstStyle/>
          <a:p>
            <a:r>
              <a:rPr lang="en-US" altLang="en-US" sz="2200" dirty="0" smtClean="0">
                <a:solidFill>
                  <a:schemeClr val="tx1"/>
                </a:solidFill>
              </a:rPr>
              <a:t/>
            </a:r>
            <a:br>
              <a:rPr lang="en-US" altLang="en-US" sz="2200" dirty="0" smtClean="0">
                <a:solidFill>
                  <a:schemeClr val="tx1"/>
                </a:solidFill>
              </a:rPr>
            </a:br>
            <a:r>
              <a:rPr lang="en-US" altLang="en-US" sz="2200" dirty="0">
                <a:solidFill>
                  <a:schemeClr val="tx1"/>
                </a:solidFill>
              </a:rPr>
              <a:t/>
            </a:r>
            <a:br>
              <a:rPr lang="en-US" altLang="en-US" sz="2200" dirty="0">
                <a:solidFill>
                  <a:schemeClr val="tx1"/>
                </a:solidFill>
              </a:rPr>
            </a:br>
            <a:r>
              <a:rPr lang="en-US" altLang="en-US" sz="2200" dirty="0" smtClean="0">
                <a:solidFill>
                  <a:schemeClr val="tx1"/>
                </a:solidFill>
              </a:rPr>
              <a:t/>
            </a:r>
            <a:br>
              <a:rPr lang="en-US" altLang="en-US" sz="2200" dirty="0" smtClean="0">
                <a:solidFill>
                  <a:schemeClr val="tx1"/>
                </a:solidFill>
              </a:rPr>
            </a:br>
            <a:r>
              <a:rPr lang="en-US" altLang="en-US" sz="2200" dirty="0" smtClean="0">
                <a:solidFill>
                  <a:schemeClr val="tx1"/>
                </a:solidFill>
              </a:rPr>
              <a:t/>
            </a:r>
            <a:br>
              <a:rPr lang="en-US" altLang="en-US" sz="2200" dirty="0" smtClean="0">
                <a:solidFill>
                  <a:schemeClr val="tx1"/>
                </a:solidFill>
              </a:rPr>
            </a:br>
            <a:r>
              <a:rPr lang="en-US" altLang="en-US" sz="1300" b="1" dirty="0">
                <a:solidFill>
                  <a:schemeClr val="bg1"/>
                </a:solidFill>
              </a:rPr>
              <a:t/>
            </a:r>
            <a:br>
              <a:rPr lang="en-US" altLang="en-US" sz="1300" b="1" dirty="0">
                <a:solidFill>
                  <a:schemeClr val="bg1"/>
                </a:solidFill>
              </a:rPr>
            </a:br>
            <a:r>
              <a:rPr lang="en-US" altLang="en-US" sz="1100" b="1" dirty="0" smtClean="0">
                <a:solidFill>
                  <a:schemeClr val="tx1"/>
                </a:solidFill>
              </a:rPr>
              <a:t/>
            </a:r>
            <a:br>
              <a:rPr lang="en-US" altLang="en-US" sz="1100" b="1" dirty="0" smtClean="0">
                <a:solidFill>
                  <a:schemeClr val="tx1"/>
                </a:solidFill>
              </a:rPr>
            </a:br>
            <a:r>
              <a:rPr lang="en-US" altLang="en-US" sz="1100" b="1" dirty="0">
                <a:solidFill>
                  <a:schemeClr val="tx1"/>
                </a:solidFill>
              </a:rPr>
              <a:t/>
            </a:r>
            <a:br>
              <a:rPr lang="en-US" altLang="en-US" sz="1100" b="1" dirty="0">
                <a:solidFill>
                  <a:schemeClr val="tx1"/>
                </a:solidFill>
              </a:rPr>
            </a:br>
            <a:r>
              <a:rPr lang="en-US" altLang="en-US" sz="1100" b="1" dirty="0" smtClean="0">
                <a:solidFill>
                  <a:schemeClr val="tx1"/>
                </a:solidFill>
              </a:rPr>
              <a:t/>
            </a:r>
            <a:br>
              <a:rPr lang="en-US" altLang="en-US" sz="1100" b="1" dirty="0" smtClean="0">
                <a:solidFill>
                  <a:schemeClr val="tx1"/>
                </a:solidFill>
              </a:rPr>
            </a:br>
            <a:r>
              <a:rPr lang="en-US" altLang="en-US" sz="1600" b="1" dirty="0">
                <a:solidFill>
                  <a:schemeClr val="bg1"/>
                </a:solidFill>
              </a:rPr>
              <a:t>How to Calculate your Exposure</a:t>
            </a:r>
            <a:r>
              <a:rPr lang="en-US" altLang="en-US" sz="1100" b="1" dirty="0">
                <a:solidFill>
                  <a:schemeClr val="tx1"/>
                </a:solidFill>
              </a:rPr>
              <a:t/>
            </a:r>
            <a:br>
              <a:rPr lang="en-US" altLang="en-US" sz="1100" b="1" dirty="0">
                <a:solidFill>
                  <a:schemeClr val="tx1"/>
                </a:solidFill>
              </a:rPr>
            </a:br>
            <a:r>
              <a:rPr lang="en-US" altLang="en-US" sz="1100" b="1" dirty="0" smtClean="0">
                <a:solidFill>
                  <a:schemeClr val="tx1"/>
                </a:solidFill>
              </a:rPr>
              <a:t/>
            </a:r>
            <a:br>
              <a:rPr lang="en-US" altLang="en-US" sz="1100" b="1" dirty="0" smtClean="0">
                <a:solidFill>
                  <a:schemeClr val="tx1"/>
                </a:solidFill>
              </a:rPr>
            </a:br>
            <a:r>
              <a:rPr lang="en-US" altLang="en-US" sz="1100" b="1" dirty="0" smtClean="0">
                <a:solidFill>
                  <a:schemeClr val="tx1"/>
                </a:solidFill>
              </a:rPr>
              <a:t/>
            </a:r>
            <a:br>
              <a:rPr lang="en-US" altLang="en-US" sz="1100" b="1" dirty="0" smtClean="0">
                <a:solidFill>
                  <a:schemeClr val="tx1"/>
                </a:solidFill>
              </a:rPr>
            </a:br>
            <a:r>
              <a:rPr lang="en-US" altLang="en-US" sz="1100" b="1" dirty="0">
                <a:solidFill>
                  <a:schemeClr val="tx1"/>
                </a:solidFill>
              </a:rPr>
              <a:t/>
            </a:r>
            <a:br>
              <a:rPr lang="en-US" altLang="en-US" sz="1100" b="1" dirty="0">
                <a:solidFill>
                  <a:schemeClr val="tx1"/>
                </a:solidFill>
              </a:rPr>
            </a:br>
            <a:r>
              <a:rPr lang="en-US" altLang="en-US" sz="1100" b="1" dirty="0">
                <a:solidFill>
                  <a:schemeClr val="tx1"/>
                </a:solidFill>
              </a:rPr>
              <a:t/>
            </a:r>
            <a:br>
              <a:rPr lang="en-US" altLang="en-US" sz="1100" b="1" dirty="0">
                <a:solidFill>
                  <a:schemeClr val="tx1"/>
                </a:solidFill>
              </a:rPr>
            </a:br>
            <a:r>
              <a:rPr lang="en-US" altLang="en-US" sz="1000" b="1" dirty="0">
                <a:solidFill>
                  <a:schemeClr val="tx1"/>
                </a:solidFill>
              </a:rPr>
              <a:t/>
            </a:r>
            <a:br>
              <a:rPr lang="en-US" altLang="en-US" sz="1000" b="1" dirty="0">
                <a:solidFill>
                  <a:schemeClr val="tx1"/>
                </a:solidFill>
              </a:rPr>
            </a:br>
            <a:r>
              <a:rPr lang="en-US" altLang="en-US" sz="1100" b="1" dirty="0">
                <a:solidFill>
                  <a:schemeClr val="tx1"/>
                </a:solidFill>
              </a:rPr>
              <a:t/>
            </a:r>
            <a:br>
              <a:rPr lang="en-US" altLang="en-US" sz="1100" b="1" dirty="0">
                <a:solidFill>
                  <a:schemeClr val="tx1"/>
                </a:solidFill>
              </a:rPr>
            </a:br>
            <a:r>
              <a:rPr lang="en-US" altLang="en-US" sz="1100" b="1" dirty="0" smtClean="0">
                <a:solidFill>
                  <a:schemeClr val="tx1"/>
                </a:solidFill>
              </a:rPr>
              <a:t/>
            </a:r>
            <a:br>
              <a:rPr lang="en-US" altLang="en-US" sz="1100" b="1" dirty="0" smtClean="0">
                <a:solidFill>
                  <a:schemeClr val="tx1"/>
                </a:solidFill>
              </a:rPr>
            </a:br>
            <a:r>
              <a:rPr lang="en-US" altLang="en-US" sz="1100" b="1" dirty="0" smtClean="0">
                <a:solidFill>
                  <a:schemeClr val="tx1"/>
                </a:solidFill>
              </a:rPr>
              <a:t/>
            </a:r>
            <a:br>
              <a:rPr lang="en-US" altLang="en-US" sz="1100" b="1" dirty="0" smtClean="0">
                <a:solidFill>
                  <a:schemeClr val="tx1"/>
                </a:solidFill>
              </a:rPr>
            </a:br>
            <a:r>
              <a:rPr lang="en-US" sz="1300" b="1" dirty="0">
                <a:solidFill>
                  <a:schemeClr val="tx1"/>
                </a:solidFill>
              </a:rPr>
              <a:t/>
            </a:r>
            <a:br>
              <a:rPr lang="en-US" sz="1300" b="1" dirty="0">
                <a:solidFill>
                  <a:schemeClr val="tx1"/>
                </a:solidFill>
              </a:rPr>
            </a:br>
            <a:r>
              <a:rPr lang="en-US" altLang="en-US" sz="1300" dirty="0">
                <a:solidFill>
                  <a:schemeClr val="tx1"/>
                </a:solidFill>
              </a:rPr>
              <a:t/>
            </a:r>
            <a:br>
              <a:rPr lang="en-US" altLang="en-US" sz="1300" dirty="0">
                <a:solidFill>
                  <a:schemeClr val="tx1"/>
                </a:solidFill>
              </a:rPr>
            </a:br>
            <a:endParaRPr lang="en-US" sz="13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5562600"/>
            <a:ext cx="1190476" cy="1047619"/>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05600" y="5795896"/>
            <a:ext cx="2095500" cy="581025"/>
          </a:xfrm>
          <a:prstGeom prst="rect">
            <a:avLst/>
          </a:prstGeom>
        </p:spPr>
      </p:pic>
    </p:spTree>
    <p:extLst>
      <p:ext uri="{BB962C8B-B14F-4D97-AF65-F5344CB8AC3E}">
        <p14:creationId xmlns:p14="http://schemas.microsoft.com/office/powerpoint/2010/main" val="125100880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idx="1"/>
          </p:nvPr>
        </p:nvSpPr>
        <p:spPr>
          <a:xfrm>
            <a:off x="872067" y="1295400"/>
            <a:ext cx="7408333" cy="4830763"/>
          </a:xfrm>
        </p:spPr>
        <p:txBody>
          <a:bodyPr>
            <a:noAutofit/>
          </a:bodyPr>
          <a:lstStyle/>
          <a:p>
            <a:pPr>
              <a:spcBef>
                <a:spcPct val="0"/>
              </a:spcBef>
              <a:buSzTx/>
              <a:defRPr/>
            </a:pPr>
            <a:endParaRPr lang="en-US" altLang="en-US" dirty="0">
              <a:solidFill>
                <a:schemeClr val="tx1"/>
              </a:solidFill>
            </a:endParaRPr>
          </a:p>
          <a:p>
            <a:pPr marL="0" indent="0">
              <a:spcBef>
                <a:spcPct val="0"/>
              </a:spcBef>
              <a:buSzTx/>
              <a:buNone/>
              <a:defRPr/>
            </a:pPr>
            <a:endParaRPr lang="en-US" altLang="en-US" sz="1400" dirty="0">
              <a:solidFill>
                <a:schemeClr val="tx1"/>
              </a:solidFill>
            </a:endParaRPr>
          </a:p>
        </p:txBody>
      </p:sp>
      <p:sp>
        <p:nvSpPr>
          <p:cNvPr id="2" name="Title 1"/>
          <p:cNvSpPr>
            <a:spLocks noGrp="1"/>
          </p:cNvSpPr>
          <p:nvPr>
            <p:ph type="title"/>
          </p:nvPr>
        </p:nvSpPr>
        <p:spPr/>
        <p:txBody>
          <a:bodyPr>
            <a:normAutofit fontScale="90000"/>
          </a:bodyPr>
          <a:lstStyle/>
          <a:p>
            <a:pPr lvl="0" algn="l" fontAlgn="base">
              <a:spcAft>
                <a:spcPct val="0"/>
              </a:spcAft>
              <a:defRPr/>
            </a:pPr>
            <a:r>
              <a:rPr lang="en-US" altLang="en-US" sz="2200" dirty="0" smtClean="0">
                <a:solidFill>
                  <a:schemeClr val="tx1"/>
                </a:solidFill>
              </a:rPr>
              <a:t/>
            </a:r>
            <a:br>
              <a:rPr lang="en-US" altLang="en-US" sz="2200" dirty="0" smtClean="0">
                <a:solidFill>
                  <a:schemeClr val="tx1"/>
                </a:solidFill>
              </a:rPr>
            </a:br>
            <a:r>
              <a:rPr lang="en-US" altLang="en-US" sz="2200" dirty="0">
                <a:solidFill>
                  <a:schemeClr val="tx1"/>
                </a:solidFill>
              </a:rPr>
              <a:t/>
            </a:r>
            <a:br>
              <a:rPr lang="en-US" altLang="en-US" sz="2200" dirty="0">
                <a:solidFill>
                  <a:schemeClr val="tx1"/>
                </a:solidFill>
              </a:rPr>
            </a:br>
            <a:r>
              <a:rPr lang="en-US" altLang="en-US" sz="2200" dirty="0" smtClean="0">
                <a:solidFill>
                  <a:schemeClr val="tx1"/>
                </a:solidFill>
              </a:rPr>
              <a:t/>
            </a:r>
            <a:br>
              <a:rPr lang="en-US" altLang="en-US" sz="2200" dirty="0" smtClean="0">
                <a:solidFill>
                  <a:schemeClr val="tx1"/>
                </a:solidFill>
              </a:rPr>
            </a:br>
            <a:r>
              <a:rPr lang="en-US" altLang="en-US" sz="2200" dirty="0" smtClean="0">
                <a:solidFill>
                  <a:schemeClr val="tx1"/>
                </a:solidFill>
              </a:rPr>
              <a:t/>
            </a:r>
            <a:br>
              <a:rPr lang="en-US" altLang="en-US" sz="2200" dirty="0" smtClean="0">
                <a:solidFill>
                  <a:schemeClr val="tx1"/>
                </a:solidFill>
              </a:rPr>
            </a:br>
            <a:r>
              <a:rPr lang="en-US" altLang="en-US" sz="5300" dirty="0">
                <a:solidFill>
                  <a:schemeClr val="tx1"/>
                </a:solidFill>
              </a:rPr>
              <a:t/>
            </a:r>
            <a:br>
              <a:rPr lang="en-US" altLang="en-US" sz="5300" dirty="0">
                <a:solidFill>
                  <a:schemeClr val="tx1"/>
                </a:solidFill>
              </a:rPr>
            </a:br>
            <a:r>
              <a:rPr lang="en-US" altLang="en-US" sz="5300" dirty="0" smtClean="0">
                <a:solidFill>
                  <a:schemeClr val="tx1"/>
                </a:solidFill>
              </a:rPr>
              <a:t/>
            </a:r>
            <a:br>
              <a:rPr lang="en-US" altLang="en-US" sz="5300" dirty="0" smtClean="0">
                <a:solidFill>
                  <a:schemeClr val="tx1"/>
                </a:solidFill>
              </a:rPr>
            </a:br>
            <a:r>
              <a:rPr lang="en-US" altLang="en-US" sz="5300" dirty="0">
                <a:solidFill>
                  <a:schemeClr val="tx1"/>
                </a:solidFill>
              </a:rPr>
              <a:t/>
            </a:r>
            <a:br>
              <a:rPr lang="en-US" altLang="en-US" sz="5300" dirty="0">
                <a:solidFill>
                  <a:schemeClr val="tx1"/>
                </a:solidFill>
              </a:rPr>
            </a:br>
            <a:r>
              <a:rPr lang="en-US" altLang="en-US" sz="5300" dirty="0" smtClean="0">
                <a:solidFill>
                  <a:schemeClr val="tx1"/>
                </a:solidFill>
              </a:rPr>
              <a:t/>
            </a:r>
            <a:br>
              <a:rPr lang="en-US" altLang="en-US" sz="5300" dirty="0" smtClean="0">
                <a:solidFill>
                  <a:schemeClr val="tx1"/>
                </a:solidFill>
              </a:rPr>
            </a:br>
            <a:r>
              <a:rPr lang="en-US" altLang="en-US" sz="5300" dirty="0">
                <a:solidFill>
                  <a:schemeClr val="tx1"/>
                </a:solidFill>
              </a:rPr>
              <a:t/>
            </a:r>
            <a:br>
              <a:rPr lang="en-US" altLang="en-US" sz="5300" dirty="0">
                <a:solidFill>
                  <a:schemeClr val="tx1"/>
                </a:solidFill>
              </a:rPr>
            </a:br>
            <a:r>
              <a:rPr lang="en-US" altLang="en-US" sz="5300" dirty="0" smtClean="0">
                <a:solidFill>
                  <a:schemeClr val="tx1"/>
                </a:solidFill>
              </a:rPr>
              <a:t/>
            </a:r>
            <a:br>
              <a:rPr lang="en-US" altLang="en-US" sz="5300" dirty="0" smtClean="0">
                <a:solidFill>
                  <a:schemeClr val="tx1"/>
                </a:solidFill>
              </a:rPr>
            </a:br>
            <a:r>
              <a:rPr lang="en-US" altLang="en-US" sz="5300" dirty="0" smtClean="0">
                <a:solidFill>
                  <a:schemeClr val="tx1"/>
                </a:solidFill>
              </a:rPr>
              <a:t/>
            </a:r>
            <a:br>
              <a:rPr lang="en-US" altLang="en-US" sz="5300" dirty="0" smtClean="0">
                <a:solidFill>
                  <a:schemeClr val="tx1"/>
                </a:solidFill>
              </a:rPr>
            </a:br>
            <a:r>
              <a:rPr lang="en-US" altLang="en-US" sz="5300" dirty="0">
                <a:solidFill>
                  <a:schemeClr val="tx1"/>
                </a:solidFill>
              </a:rPr>
              <a:t/>
            </a:r>
            <a:br>
              <a:rPr lang="en-US" altLang="en-US" sz="5300" dirty="0">
                <a:solidFill>
                  <a:schemeClr val="tx1"/>
                </a:solidFill>
              </a:rPr>
            </a:br>
            <a:r>
              <a:rPr lang="en-US" altLang="en-US" sz="3600" dirty="0" smtClean="0">
                <a:solidFill>
                  <a:schemeClr val="tx1"/>
                </a:solidFill>
              </a:rPr>
              <a:t/>
            </a:r>
            <a:br>
              <a:rPr lang="en-US" altLang="en-US" sz="3600" dirty="0" smtClean="0">
                <a:solidFill>
                  <a:schemeClr val="tx1"/>
                </a:solidFill>
              </a:rPr>
            </a:br>
            <a:r>
              <a:rPr lang="en-US" altLang="en-US" sz="3600" dirty="0" smtClean="0">
                <a:solidFill>
                  <a:schemeClr val="tx1"/>
                </a:solidFill>
              </a:rPr>
              <a:t>Introduction to Risk Management</a:t>
            </a:r>
            <a:r>
              <a:rPr lang="en-US" altLang="en-US" sz="5300" dirty="0">
                <a:solidFill>
                  <a:schemeClr val="tx1"/>
                </a:solidFill>
              </a:rPr>
              <a:t/>
            </a:r>
            <a:br>
              <a:rPr lang="en-US" altLang="en-US" sz="5300" dirty="0">
                <a:solidFill>
                  <a:schemeClr val="tx1"/>
                </a:solidFill>
              </a:rPr>
            </a:br>
            <a:r>
              <a:rPr lang="en-US" altLang="en-US" sz="5300" dirty="0" smtClean="0">
                <a:solidFill>
                  <a:schemeClr val="tx1"/>
                </a:solidFill>
              </a:rPr>
              <a:t/>
            </a:r>
            <a:br>
              <a:rPr lang="en-US" altLang="en-US" sz="5300" dirty="0" smtClean="0">
                <a:solidFill>
                  <a:schemeClr val="tx1"/>
                </a:solidFill>
              </a:rPr>
            </a:br>
            <a:r>
              <a:rPr lang="en-US" sz="1800" b="1" dirty="0" smtClean="0">
                <a:solidFill>
                  <a:schemeClr val="tx1"/>
                </a:solidFill>
                <a:latin typeface="+mn-lt"/>
                <a:ea typeface="ＭＳ Ｐゴシック" charset="-128"/>
              </a:rPr>
              <a:t>Basic </a:t>
            </a:r>
            <a:r>
              <a:rPr lang="en-US" sz="1800" b="1" dirty="0" err="1">
                <a:solidFill>
                  <a:schemeClr val="tx1"/>
                </a:solidFill>
                <a:latin typeface="+mn-lt"/>
                <a:ea typeface="ＭＳ Ｐゴシック" charset="-128"/>
              </a:rPr>
              <a:t>coverages</a:t>
            </a:r>
            <a:r>
              <a:rPr lang="en-US" sz="1800" b="1" dirty="0">
                <a:solidFill>
                  <a:schemeClr val="tx1"/>
                </a:solidFill>
                <a:latin typeface="+mn-lt"/>
                <a:ea typeface="ＭＳ Ｐゴシック" charset="-128"/>
              </a:rPr>
              <a:t> that make up your business policy (continued):</a:t>
            </a:r>
            <a:r>
              <a:rPr lang="en-US" sz="1800" dirty="0">
                <a:solidFill>
                  <a:schemeClr val="tx1"/>
                </a:solidFill>
                <a:latin typeface="+mn-lt"/>
                <a:ea typeface="ＭＳ Ｐゴシック" charset="-128"/>
              </a:rPr>
              <a:t/>
            </a:r>
            <a:br>
              <a:rPr lang="en-US" sz="1800" dirty="0">
                <a:solidFill>
                  <a:schemeClr val="tx1"/>
                </a:solidFill>
                <a:latin typeface="+mn-lt"/>
                <a:ea typeface="ＭＳ Ｐゴシック" charset="-128"/>
              </a:rPr>
            </a:br>
            <a:r>
              <a:rPr lang="en-US" sz="1800" dirty="0">
                <a:solidFill>
                  <a:schemeClr val="tx1"/>
                </a:solidFill>
                <a:latin typeface="+mn-lt"/>
                <a:ea typeface="ＭＳ Ｐゴシック" charset="-128"/>
              </a:rPr>
              <a:t/>
            </a:r>
            <a:br>
              <a:rPr lang="en-US" sz="1800" dirty="0">
                <a:solidFill>
                  <a:schemeClr val="tx1"/>
                </a:solidFill>
                <a:latin typeface="+mn-lt"/>
                <a:ea typeface="ＭＳ Ｐゴシック" charset="-128"/>
              </a:rPr>
            </a:br>
            <a:r>
              <a:rPr lang="en-US" sz="1800" b="1" dirty="0">
                <a:solidFill>
                  <a:schemeClr val="tx1"/>
                </a:solidFill>
                <a:latin typeface="+mn-lt"/>
                <a:ea typeface="ＭＳ Ｐゴシック" charset="-128"/>
              </a:rPr>
              <a:t>Casualty Insurance:</a:t>
            </a:r>
            <a:br>
              <a:rPr lang="en-US" sz="1800" b="1" dirty="0">
                <a:solidFill>
                  <a:schemeClr val="tx1"/>
                </a:solidFill>
                <a:latin typeface="+mn-lt"/>
                <a:ea typeface="ＭＳ Ｐゴシック" charset="-128"/>
              </a:rPr>
            </a:br>
            <a:r>
              <a:rPr lang="en-US" sz="1800" b="1" dirty="0">
                <a:solidFill>
                  <a:schemeClr val="tx1"/>
                </a:solidFill>
                <a:latin typeface="+mn-lt"/>
                <a:ea typeface="ＭＳ Ｐゴシック" charset="-128"/>
              </a:rPr>
              <a:t/>
            </a:r>
            <a:br>
              <a:rPr lang="en-US" sz="1800" b="1" dirty="0">
                <a:solidFill>
                  <a:schemeClr val="tx1"/>
                </a:solidFill>
                <a:latin typeface="+mn-lt"/>
                <a:ea typeface="ＭＳ Ｐゴシック" charset="-128"/>
              </a:rPr>
            </a:br>
            <a:r>
              <a:rPr lang="en-US" sz="1600" b="1" dirty="0">
                <a:solidFill>
                  <a:schemeClr val="tx1"/>
                </a:solidFill>
                <a:latin typeface="+mn-lt"/>
                <a:ea typeface="ＭＳ Ｐゴシック" charset="-128"/>
              </a:rPr>
              <a:t>General Liability</a:t>
            </a:r>
            <a:r>
              <a:rPr lang="en-US" sz="1600" dirty="0">
                <a:solidFill>
                  <a:schemeClr val="tx1"/>
                </a:solidFill>
                <a:latin typeface="+mn-lt"/>
                <a:ea typeface="ＭＳ Ｐゴシック" charset="-128"/>
              </a:rPr>
              <a:t> – third party bodily injury or property </a:t>
            </a:r>
            <a:r>
              <a:rPr lang="en-US" sz="1600" dirty="0" smtClean="0">
                <a:solidFill>
                  <a:schemeClr val="tx1"/>
                </a:solidFill>
                <a:latin typeface="+mn-lt"/>
                <a:ea typeface="ＭＳ Ｐゴシック" charset="-128"/>
              </a:rPr>
              <a:t>damage coverage  </a:t>
            </a:r>
            <a:r>
              <a:rPr lang="en-US" sz="1600" dirty="0">
                <a:solidFill>
                  <a:schemeClr val="tx1"/>
                </a:solidFill>
                <a:latin typeface="+mn-lt"/>
                <a:ea typeface="ＭＳ Ｐゴシック" charset="-128"/>
              </a:rPr>
              <a:t>arising out of premises, operations, products and completed operations.</a:t>
            </a:r>
            <a:br>
              <a:rPr lang="en-US" sz="1600" dirty="0">
                <a:solidFill>
                  <a:schemeClr val="tx1"/>
                </a:solidFill>
                <a:latin typeface="+mn-lt"/>
                <a:ea typeface="ＭＳ Ｐゴシック" charset="-128"/>
              </a:rPr>
            </a:br>
            <a:r>
              <a:rPr lang="en-US" sz="1600" b="1" dirty="0">
                <a:solidFill>
                  <a:schemeClr val="tx1"/>
                </a:solidFill>
                <a:latin typeface="+mn-lt"/>
                <a:ea typeface="ＭＳ Ｐゴシック" charset="-128"/>
              </a:rPr>
              <a:t/>
            </a:r>
            <a:br>
              <a:rPr lang="en-US" sz="1600" b="1" dirty="0">
                <a:solidFill>
                  <a:schemeClr val="tx1"/>
                </a:solidFill>
                <a:latin typeface="+mn-lt"/>
                <a:ea typeface="ＭＳ Ｐゴシック" charset="-128"/>
              </a:rPr>
            </a:br>
            <a:r>
              <a:rPr lang="en-US" sz="1600" b="1" dirty="0">
                <a:solidFill>
                  <a:schemeClr val="tx1"/>
                </a:solidFill>
                <a:latin typeface="+mn-lt"/>
                <a:ea typeface="ＭＳ Ｐゴシック" charset="-128"/>
              </a:rPr>
              <a:t>Products and Completed Operations</a:t>
            </a:r>
            <a:r>
              <a:rPr lang="en-US" sz="1600" dirty="0">
                <a:solidFill>
                  <a:schemeClr val="tx1"/>
                </a:solidFill>
                <a:latin typeface="+mn-lt"/>
                <a:ea typeface="ＭＳ Ｐゴシック" charset="-128"/>
              </a:rPr>
              <a:t> – liability arising out of the insured’s products or business operations conducted away from the insured’s premises once those operations have been completed or abandoned.</a:t>
            </a:r>
            <a:br>
              <a:rPr lang="en-US" sz="1600" dirty="0">
                <a:solidFill>
                  <a:schemeClr val="tx1"/>
                </a:solidFill>
                <a:latin typeface="+mn-lt"/>
                <a:ea typeface="ＭＳ Ｐゴシック" charset="-128"/>
              </a:rPr>
            </a:br>
            <a:r>
              <a:rPr lang="en-US" sz="1600" b="1" dirty="0">
                <a:solidFill>
                  <a:schemeClr val="tx1"/>
                </a:solidFill>
                <a:latin typeface="+mn-lt"/>
                <a:ea typeface="ＭＳ Ｐゴシック" charset="-128"/>
              </a:rPr>
              <a:t/>
            </a:r>
            <a:br>
              <a:rPr lang="en-US" sz="1600" b="1" dirty="0">
                <a:solidFill>
                  <a:schemeClr val="tx1"/>
                </a:solidFill>
                <a:latin typeface="+mn-lt"/>
                <a:ea typeface="ＭＳ Ｐゴシック" charset="-128"/>
              </a:rPr>
            </a:br>
            <a:r>
              <a:rPr lang="en-US" sz="1600" b="1" dirty="0">
                <a:solidFill>
                  <a:schemeClr val="tx1"/>
                </a:solidFill>
                <a:latin typeface="+mn-lt"/>
                <a:ea typeface="ＭＳ Ｐゴシック" charset="-128"/>
              </a:rPr>
              <a:t>Personal and Advertising Injury </a:t>
            </a:r>
            <a:r>
              <a:rPr lang="en-US" sz="1600" dirty="0">
                <a:solidFill>
                  <a:schemeClr val="tx1"/>
                </a:solidFill>
                <a:latin typeface="+mn-lt"/>
                <a:ea typeface="ＭＳ Ｐゴシック" charset="-128"/>
              </a:rPr>
              <a:t> - liability arising from personal injury in connection with the advertising of goods and services including false arrest, detention, wrongful eviction, slander, libel, invasion of property, copyright infringement and misappropriation of advertising ideas.</a:t>
            </a:r>
            <a:r>
              <a:rPr lang="en-US" sz="1600" b="1" dirty="0">
                <a:solidFill>
                  <a:schemeClr val="tx1"/>
                </a:solidFill>
                <a:latin typeface="+mn-lt"/>
                <a:ea typeface="ＭＳ Ｐゴシック" charset="-128"/>
              </a:rPr>
              <a:t/>
            </a:r>
            <a:br>
              <a:rPr lang="en-US" sz="1600" b="1" dirty="0">
                <a:solidFill>
                  <a:schemeClr val="tx1"/>
                </a:solidFill>
                <a:latin typeface="+mn-lt"/>
                <a:ea typeface="ＭＳ Ｐゴシック" charset="-128"/>
              </a:rPr>
            </a:br>
            <a:r>
              <a:rPr lang="en-US" sz="1600" b="1" dirty="0">
                <a:solidFill>
                  <a:schemeClr val="tx1"/>
                </a:solidFill>
                <a:latin typeface="+mn-lt"/>
                <a:ea typeface="ＭＳ Ｐゴシック" charset="-128"/>
              </a:rPr>
              <a:t/>
            </a:r>
            <a:br>
              <a:rPr lang="en-US" sz="1600" b="1" dirty="0">
                <a:solidFill>
                  <a:schemeClr val="tx1"/>
                </a:solidFill>
                <a:latin typeface="+mn-lt"/>
                <a:ea typeface="ＭＳ Ｐゴシック" charset="-128"/>
              </a:rPr>
            </a:br>
            <a:r>
              <a:rPr lang="en-US" sz="1600" b="1" dirty="0">
                <a:solidFill>
                  <a:schemeClr val="tx1"/>
                </a:solidFill>
                <a:latin typeface="+mn-lt"/>
                <a:ea typeface="ＭＳ Ｐゴシック" charset="-128"/>
              </a:rPr>
              <a:t>Damage to Rented Premises</a:t>
            </a:r>
            <a:r>
              <a:rPr lang="en-US" sz="1600" dirty="0">
                <a:solidFill>
                  <a:schemeClr val="tx1"/>
                </a:solidFill>
                <a:latin typeface="+mn-lt"/>
                <a:ea typeface="ＭＳ Ｐゴシック" charset="-128"/>
              </a:rPr>
              <a:t> – damage by fire to premises rented to the insured and to damage regardless of cause to premises occupied by the insured for 7 days or less.</a:t>
            </a:r>
            <a:r>
              <a:rPr lang="en-US" sz="1600" dirty="0">
                <a:solidFill>
                  <a:srgbClr val="717075"/>
                </a:solidFill>
                <a:latin typeface="Arial" charset="0"/>
                <a:ea typeface="ＭＳ Ｐゴシック" charset="-128"/>
              </a:rPr>
              <a:t/>
            </a:r>
            <a:br>
              <a:rPr lang="en-US" sz="1600" dirty="0">
                <a:solidFill>
                  <a:srgbClr val="717075"/>
                </a:solidFill>
                <a:latin typeface="Arial" charset="0"/>
                <a:ea typeface="ＭＳ Ｐゴシック" charset="-128"/>
              </a:rPr>
            </a:br>
            <a:r>
              <a:rPr lang="en-US" altLang="en-US" sz="5300" dirty="0" smtClean="0">
                <a:solidFill>
                  <a:schemeClr val="tx1"/>
                </a:solidFill>
              </a:rPr>
              <a:t/>
            </a:r>
            <a:br>
              <a:rPr lang="en-US" altLang="en-US" sz="5300" dirty="0" smtClean="0">
                <a:solidFill>
                  <a:schemeClr val="tx1"/>
                </a:solidFill>
              </a:rPr>
            </a:br>
            <a:r>
              <a:rPr lang="en-US" altLang="en-US" sz="5300" dirty="0">
                <a:solidFill>
                  <a:schemeClr val="tx1"/>
                </a:solidFill>
              </a:rPr>
              <a:t/>
            </a:r>
            <a:br>
              <a:rPr lang="en-US" altLang="en-US" sz="5300" dirty="0">
                <a:solidFill>
                  <a:schemeClr val="tx1"/>
                </a:solidFill>
              </a:rPr>
            </a:br>
            <a:r>
              <a:rPr lang="en-US" altLang="en-US" sz="5300" dirty="0" smtClean="0">
                <a:solidFill>
                  <a:schemeClr val="tx1"/>
                </a:solidFill>
              </a:rPr>
              <a:t/>
            </a:r>
            <a:br>
              <a:rPr lang="en-US" altLang="en-US" sz="5300" dirty="0" smtClean="0">
                <a:solidFill>
                  <a:schemeClr val="tx1"/>
                </a:solidFill>
              </a:rPr>
            </a:br>
            <a:r>
              <a:rPr lang="en-US" altLang="en-US" sz="5300" dirty="0">
                <a:solidFill>
                  <a:schemeClr val="tx1"/>
                </a:solidFill>
              </a:rPr>
              <a:t/>
            </a:r>
            <a:br>
              <a:rPr lang="en-US" altLang="en-US" sz="5300" dirty="0">
                <a:solidFill>
                  <a:schemeClr val="tx1"/>
                </a:solidFill>
              </a:rPr>
            </a:br>
            <a:r>
              <a:rPr lang="en-US" altLang="en-US" sz="1200" dirty="0">
                <a:solidFill>
                  <a:schemeClr val="tx1"/>
                </a:solidFill>
              </a:rPr>
              <a:t/>
            </a:r>
            <a:br>
              <a:rPr lang="en-US" altLang="en-US" sz="1200" dirty="0">
                <a:solidFill>
                  <a:schemeClr val="tx1"/>
                </a:solidFill>
              </a:rPr>
            </a:br>
            <a:endParaRPr lang="en-US" sz="12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5562600"/>
            <a:ext cx="1190476" cy="1047619"/>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05600" y="5795896"/>
            <a:ext cx="2095500" cy="581025"/>
          </a:xfrm>
          <a:prstGeom prst="rect">
            <a:avLst/>
          </a:prstGeom>
        </p:spPr>
      </p:pic>
    </p:spTree>
    <p:extLst>
      <p:ext uri="{BB962C8B-B14F-4D97-AF65-F5344CB8AC3E}">
        <p14:creationId xmlns:p14="http://schemas.microsoft.com/office/powerpoint/2010/main" val="381044770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idx="1"/>
          </p:nvPr>
        </p:nvSpPr>
        <p:spPr>
          <a:xfrm>
            <a:off x="872067" y="1295400"/>
            <a:ext cx="7408333" cy="4830763"/>
          </a:xfrm>
        </p:spPr>
        <p:txBody>
          <a:bodyPr>
            <a:noAutofit/>
          </a:bodyPr>
          <a:lstStyle/>
          <a:p>
            <a:pPr>
              <a:spcBef>
                <a:spcPct val="0"/>
              </a:spcBef>
              <a:buSzTx/>
              <a:defRPr/>
            </a:pPr>
            <a:endParaRPr lang="en-US" altLang="en-US" dirty="0">
              <a:solidFill>
                <a:schemeClr val="tx1"/>
              </a:solidFill>
            </a:endParaRPr>
          </a:p>
          <a:p>
            <a:pPr marL="0" indent="0">
              <a:spcBef>
                <a:spcPct val="0"/>
              </a:spcBef>
              <a:buSzTx/>
              <a:buNone/>
              <a:defRPr/>
            </a:pPr>
            <a:endParaRPr lang="en-US" altLang="en-US" sz="1400" dirty="0">
              <a:solidFill>
                <a:schemeClr val="tx1"/>
              </a:solidFill>
            </a:endParaRPr>
          </a:p>
        </p:txBody>
      </p:sp>
      <p:sp>
        <p:nvSpPr>
          <p:cNvPr id="2" name="Title 1"/>
          <p:cNvSpPr>
            <a:spLocks noGrp="1"/>
          </p:cNvSpPr>
          <p:nvPr>
            <p:ph type="title"/>
          </p:nvPr>
        </p:nvSpPr>
        <p:spPr/>
        <p:txBody>
          <a:bodyPr>
            <a:normAutofit fontScale="90000"/>
          </a:bodyPr>
          <a:lstStyle/>
          <a:p>
            <a:pPr lvl="0" algn="l" fontAlgn="base">
              <a:spcAft>
                <a:spcPts val="600"/>
              </a:spcAft>
            </a:pPr>
            <a:r>
              <a:rPr lang="en-US" altLang="en-US" sz="2200" dirty="0" smtClean="0">
                <a:solidFill>
                  <a:schemeClr val="tx1"/>
                </a:solidFill>
              </a:rPr>
              <a:t/>
            </a:r>
            <a:br>
              <a:rPr lang="en-US" altLang="en-US" sz="2200" dirty="0" smtClean="0">
                <a:solidFill>
                  <a:schemeClr val="tx1"/>
                </a:solidFill>
              </a:rPr>
            </a:br>
            <a:r>
              <a:rPr lang="en-US" altLang="en-US" sz="2200" dirty="0">
                <a:solidFill>
                  <a:schemeClr val="tx1"/>
                </a:solidFill>
              </a:rPr>
              <a:t/>
            </a:r>
            <a:br>
              <a:rPr lang="en-US" altLang="en-US" sz="2200" dirty="0">
                <a:solidFill>
                  <a:schemeClr val="tx1"/>
                </a:solidFill>
              </a:rPr>
            </a:br>
            <a:r>
              <a:rPr lang="en-US" altLang="en-US" sz="2200" dirty="0" smtClean="0">
                <a:solidFill>
                  <a:schemeClr val="tx1"/>
                </a:solidFill>
              </a:rPr>
              <a:t/>
            </a:r>
            <a:br>
              <a:rPr lang="en-US" altLang="en-US" sz="2200" dirty="0" smtClean="0">
                <a:solidFill>
                  <a:schemeClr val="tx1"/>
                </a:solidFill>
              </a:rPr>
            </a:br>
            <a:r>
              <a:rPr lang="en-US" altLang="en-US" sz="2200" dirty="0" smtClean="0">
                <a:solidFill>
                  <a:schemeClr val="tx1"/>
                </a:solidFill>
              </a:rPr>
              <a:t/>
            </a:r>
            <a:br>
              <a:rPr lang="en-US" altLang="en-US" sz="2200" dirty="0" smtClean="0">
                <a:solidFill>
                  <a:schemeClr val="tx1"/>
                </a:solidFill>
              </a:rPr>
            </a:br>
            <a:r>
              <a:rPr lang="en-US" altLang="en-US" sz="5300" dirty="0">
                <a:solidFill>
                  <a:schemeClr val="tx1"/>
                </a:solidFill>
              </a:rPr>
              <a:t/>
            </a:r>
            <a:br>
              <a:rPr lang="en-US" altLang="en-US" sz="5300" dirty="0">
                <a:solidFill>
                  <a:schemeClr val="tx1"/>
                </a:solidFill>
              </a:rPr>
            </a:br>
            <a:r>
              <a:rPr lang="en-US" altLang="en-US" sz="5300" dirty="0" smtClean="0">
                <a:solidFill>
                  <a:schemeClr val="tx1"/>
                </a:solidFill>
              </a:rPr>
              <a:t/>
            </a:r>
            <a:br>
              <a:rPr lang="en-US" altLang="en-US" sz="5300" dirty="0" smtClean="0">
                <a:solidFill>
                  <a:schemeClr val="tx1"/>
                </a:solidFill>
              </a:rPr>
            </a:br>
            <a:r>
              <a:rPr lang="en-US" altLang="en-US" sz="5300" dirty="0">
                <a:solidFill>
                  <a:schemeClr val="tx1"/>
                </a:solidFill>
              </a:rPr>
              <a:t/>
            </a:r>
            <a:br>
              <a:rPr lang="en-US" altLang="en-US" sz="5300" dirty="0">
                <a:solidFill>
                  <a:schemeClr val="tx1"/>
                </a:solidFill>
              </a:rPr>
            </a:br>
            <a:r>
              <a:rPr lang="en-US" altLang="en-US" sz="5300" dirty="0" smtClean="0">
                <a:solidFill>
                  <a:schemeClr val="tx1"/>
                </a:solidFill>
              </a:rPr>
              <a:t/>
            </a:r>
            <a:br>
              <a:rPr lang="en-US" altLang="en-US" sz="5300" dirty="0" smtClean="0">
                <a:solidFill>
                  <a:schemeClr val="tx1"/>
                </a:solidFill>
              </a:rPr>
            </a:br>
            <a:r>
              <a:rPr lang="en-US" altLang="en-US" sz="5300" dirty="0">
                <a:solidFill>
                  <a:schemeClr val="tx1"/>
                </a:solidFill>
              </a:rPr>
              <a:t/>
            </a:r>
            <a:br>
              <a:rPr lang="en-US" altLang="en-US" sz="5300" dirty="0">
                <a:solidFill>
                  <a:schemeClr val="tx1"/>
                </a:solidFill>
              </a:rPr>
            </a:br>
            <a:r>
              <a:rPr lang="en-US" altLang="en-US" sz="5300" dirty="0" smtClean="0">
                <a:solidFill>
                  <a:schemeClr val="tx1"/>
                </a:solidFill>
              </a:rPr>
              <a:t/>
            </a:r>
            <a:br>
              <a:rPr lang="en-US" altLang="en-US" sz="5300" dirty="0" smtClean="0">
                <a:solidFill>
                  <a:schemeClr val="tx1"/>
                </a:solidFill>
              </a:rPr>
            </a:br>
            <a:r>
              <a:rPr lang="en-US" altLang="en-US" sz="5300" dirty="0" smtClean="0">
                <a:solidFill>
                  <a:schemeClr val="tx1"/>
                </a:solidFill>
              </a:rPr>
              <a:t/>
            </a:r>
            <a:br>
              <a:rPr lang="en-US" altLang="en-US" sz="5300" dirty="0" smtClean="0">
                <a:solidFill>
                  <a:schemeClr val="tx1"/>
                </a:solidFill>
              </a:rPr>
            </a:br>
            <a:r>
              <a:rPr lang="en-US" altLang="en-US" sz="5300" dirty="0">
                <a:solidFill>
                  <a:schemeClr val="tx1"/>
                </a:solidFill>
              </a:rPr>
              <a:t/>
            </a:r>
            <a:br>
              <a:rPr lang="en-US" altLang="en-US" sz="5300" dirty="0">
                <a:solidFill>
                  <a:schemeClr val="tx1"/>
                </a:solidFill>
              </a:rPr>
            </a:br>
            <a:r>
              <a:rPr lang="en-US" altLang="en-US" sz="3600" dirty="0" smtClean="0">
                <a:solidFill>
                  <a:schemeClr val="tx1"/>
                </a:solidFill>
              </a:rPr>
              <a:t/>
            </a:r>
            <a:br>
              <a:rPr lang="en-US" altLang="en-US" sz="3600" dirty="0" smtClean="0">
                <a:solidFill>
                  <a:schemeClr val="tx1"/>
                </a:solidFill>
              </a:rPr>
            </a:br>
            <a:r>
              <a:rPr lang="en-US" altLang="en-US" sz="3600" dirty="0" smtClean="0">
                <a:solidFill>
                  <a:schemeClr val="tx1"/>
                </a:solidFill>
              </a:rPr>
              <a:t>Bowling Center Specific Exposures</a:t>
            </a:r>
            <a:r>
              <a:rPr lang="en-US" altLang="en-US" sz="5300" dirty="0" smtClean="0">
                <a:solidFill>
                  <a:schemeClr val="tx1"/>
                </a:solidFill>
              </a:rPr>
              <a:t/>
            </a:r>
            <a:br>
              <a:rPr lang="en-US" altLang="en-US" sz="5300" dirty="0" smtClean="0">
                <a:solidFill>
                  <a:schemeClr val="tx1"/>
                </a:solidFill>
              </a:rPr>
            </a:br>
            <a:r>
              <a:rPr lang="en-US" altLang="en-US" sz="5300" dirty="0" smtClean="0">
                <a:solidFill>
                  <a:schemeClr val="tx1"/>
                </a:solidFill>
              </a:rPr>
              <a:t/>
            </a:r>
            <a:br>
              <a:rPr lang="en-US" altLang="en-US" sz="5300" dirty="0" smtClean="0">
                <a:solidFill>
                  <a:schemeClr val="tx1"/>
                </a:solidFill>
              </a:rPr>
            </a:br>
            <a:r>
              <a:rPr lang="en-US" altLang="en-US" sz="1600" b="1" dirty="0" smtClean="0">
                <a:solidFill>
                  <a:schemeClr val="tx1"/>
                </a:solidFill>
                <a:latin typeface="+mn-lt"/>
                <a:ea typeface="ＭＳ Ｐゴシック" pitchFamily="34" charset="-128"/>
              </a:rPr>
              <a:t>Property </a:t>
            </a:r>
            <a:r>
              <a:rPr lang="en-US" altLang="en-US" sz="1600" b="1" dirty="0">
                <a:solidFill>
                  <a:schemeClr val="tx1"/>
                </a:solidFill>
                <a:latin typeface="+mn-lt"/>
                <a:ea typeface="ＭＳ Ｐゴシック" pitchFamily="34" charset="-128"/>
              </a:rPr>
              <a:t>exposures and their ratings:</a:t>
            </a:r>
            <a:br>
              <a:rPr lang="en-US" altLang="en-US" sz="1600" b="1" dirty="0">
                <a:solidFill>
                  <a:schemeClr val="tx1"/>
                </a:solidFill>
                <a:latin typeface="+mn-lt"/>
                <a:ea typeface="ＭＳ Ｐゴシック" pitchFamily="34" charset="-128"/>
              </a:rPr>
            </a:br>
            <a:r>
              <a:rPr lang="en-US" altLang="en-US" sz="1600" b="1" dirty="0" smtClean="0">
                <a:solidFill>
                  <a:schemeClr val="tx1"/>
                </a:solidFill>
                <a:latin typeface="+mn-lt"/>
                <a:ea typeface="ＭＳ Ｐゴシック" pitchFamily="34" charset="-128"/>
              </a:rPr>
              <a:t/>
            </a:r>
            <a:br>
              <a:rPr lang="en-US" altLang="en-US" sz="1600" b="1" dirty="0" smtClean="0">
                <a:solidFill>
                  <a:schemeClr val="tx1"/>
                </a:solidFill>
                <a:latin typeface="+mn-lt"/>
                <a:ea typeface="ＭＳ Ｐゴシック" pitchFamily="34" charset="-128"/>
              </a:rPr>
            </a:br>
            <a:r>
              <a:rPr lang="en-US" altLang="en-US" sz="1600" dirty="0" smtClean="0">
                <a:solidFill>
                  <a:schemeClr val="tx1"/>
                </a:solidFill>
                <a:latin typeface="+mn-lt"/>
                <a:ea typeface="ＭＳ Ｐゴシック" pitchFamily="34" charset="-128"/>
              </a:rPr>
              <a:t>Rating</a:t>
            </a:r>
            <a:r>
              <a:rPr lang="en-US" altLang="en-US" sz="1600" dirty="0">
                <a:solidFill>
                  <a:schemeClr val="tx1"/>
                </a:solidFill>
                <a:latin typeface="+mn-lt"/>
                <a:ea typeface="ＭＳ Ｐゴシック" pitchFamily="34" charset="-128"/>
              </a:rPr>
              <a:t>:</a:t>
            </a:r>
            <a:br>
              <a:rPr lang="en-US" altLang="en-US" sz="1600" dirty="0">
                <a:solidFill>
                  <a:schemeClr val="tx1"/>
                </a:solidFill>
                <a:latin typeface="+mn-lt"/>
                <a:ea typeface="ＭＳ Ｐゴシック" pitchFamily="34" charset="-128"/>
              </a:rPr>
            </a:br>
            <a:r>
              <a:rPr lang="en-US" altLang="en-US" sz="1600" dirty="0">
                <a:solidFill>
                  <a:schemeClr val="tx1"/>
                </a:solidFill>
                <a:latin typeface="+mn-lt"/>
                <a:ea typeface="ＭＳ Ｐゴシック" pitchFamily="34" charset="-128"/>
              </a:rPr>
              <a:t>Base Premium is based off of the amount of insurance purchased.  For example at a $</a:t>
            </a:r>
            <a:r>
              <a:rPr lang="en-US" altLang="en-US" sz="1600" dirty="0" smtClean="0">
                <a:solidFill>
                  <a:schemeClr val="tx1"/>
                </a:solidFill>
                <a:latin typeface="+mn-lt"/>
                <a:ea typeface="ＭＳ Ｐゴシック" pitchFamily="34" charset="-128"/>
              </a:rPr>
              <a:t>0.002 rate </a:t>
            </a:r>
            <a:r>
              <a:rPr lang="en-US" altLang="en-US" sz="1600" dirty="0">
                <a:solidFill>
                  <a:schemeClr val="tx1"/>
                </a:solidFill>
                <a:latin typeface="+mn-lt"/>
                <a:ea typeface="ＭＳ Ｐゴシック" pitchFamily="34" charset="-128"/>
              </a:rPr>
              <a:t>x $3,000,000 building = $6,000 base premium</a:t>
            </a:r>
            <a:br>
              <a:rPr lang="en-US" altLang="en-US" sz="1600" dirty="0">
                <a:solidFill>
                  <a:schemeClr val="tx1"/>
                </a:solidFill>
                <a:latin typeface="+mn-lt"/>
                <a:ea typeface="ＭＳ Ｐゴシック" pitchFamily="34" charset="-128"/>
              </a:rPr>
            </a:br>
            <a:r>
              <a:rPr lang="en-US" altLang="en-US" sz="1600" dirty="0" err="1">
                <a:solidFill>
                  <a:schemeClr val="tx1"/>
                </a:solidFill>
                <a:latin typeface="+mn-lt"/>
                <a:ea typeface="ＭＳ Ｐゴシック" pitchFamily="34" charset="-128"/>
              </a:rPr>
              <a:t>Premium</a:t>
            </a:r>
            <a:r>
              <a:rPr lang="en-US" altLang="en-US" sz="1600" dirty="0">
                <a:solidFill>
                  <a:schemeClr val="tx1"/>
                </a:solidFill>
                <a:latin typeface="+mn-lt"/>
                <a:ea typeface="ＭＳ Ｐゴシック" pitchFamily="34" charset="-128"/>
              </a:rPr>
              <a:t> discounts or surcharges are then assessed based off specific characteristics. For example, $6,000 base premium x 10% discount for roofing updates = $5,400 final premium</a:t>
            </a:r>
            <a:br>
              <a:rPr lang="en-US" altLang="en-US" sz="1600" dirty="0">
                <a:solidFill>
                  <a:schemeClr val="tx1"/>
                </a:solidFill>
                <a:latin typeface="+mn-lt"/>
                <a:ea typeface="ＭＳ Ｐゴシック" pitchFamily="34" charset="-128"/>
              </a:rPr>
            </a:br>
            <a:r>
              <a:rPr lang="en-US" altLang="en-US" sz="1600" dirty="0">
                <a:solidFill>
                  <a:schemeClr val="tx1"/>
                </a:solidFill>
                <a:latin typeface="+mn-lt"/>
                <a:ea typeface="ＭＳ Ｐゴシック" pitchFamily="34" charset="-128"/>
              </a:rPr>
              <a:t/>
            </a:r>
            <a:br>
              <a:rPr lang="en-US" altLang="en-US" sz="1600" dirty="0">
                <a:solidFill>
                  <a:schemeClr val="tx1"/>
                </a:solidFill>
                <a:latin typeface="+mn-lt"/>
                <a:ea typeface="ＭＳ Ｐゴシック" pitchFamily="34" charset="-128"/>
              </a:rPr>
            </a:br>
            <a:r>
              <a:rPr lang="en-US" altLang="en-US" sz="1600" b="1" dirty="0">
                <a:solidFill>
                  <a:schemeClr val="tx1"/>
                </a:solidFill>
                <a:latin typeface="+mn-lt"/>
                <a:ea typeface="ＭＳ Ｐゴシック" pitchFamily="34" charset="-128"/>
              </a:rPr>
              <a:t>Example considerations: </a:t>
            </a:r>
            <a:r>
              <a:rPr lang="en-US" altLang="en-US" sz="1600" dirty="0">
                <a:solidFill>
                  <a:schemeClr val="tx1"/>
                </a:solidFill>
                <a:latin typeface="+mn-lt"/>
                <a:ea typeface="ＭＳ Ｐゴシック" pitchFamily="34" charset="-128"/>
              </a:rPr>
              <a:t/>
            </a:r>
            <a:br>
              <a:rPr lang="en-US" altLang="en-US" sz="1600" dirty="0">
                <a:solidFill>
                  <a:schemeClr val="tx1"/>
                </a:solidFill>
                <a:latin typeface="+mn-lt"/>
                <a:ea typeface="ＭＳ Ｐゴシック" pitchFamily="34" charset="-128"/>
              </a:rPr>
            </a:br>
            <a:r>
              <a:rPr lang="en-US" altLang="en-US" sz="1600" dirty="0">
                <a:solidFill>
                  <a:schemeClr val="tx1"/>
                </a:solidFill>
                <a:latin typeface="+mn-lt"/>
                <a:ea typeface="ＭＳ Ｐゴシック" pitchFamily="34" charset="-128"/>
              </a:rPr>
              <a:t>sprinkler systems</a:t>
            </a:r>
            <a:br>
              <a:rPr lang="en-US" altLang="en-US" sz="1600" dirty="0">
                <a:solidFill>
                  <a:schemeClr val="tx1"/>
                </a:solidFill>
                <a:latin typeface="+mn-lt"/>
                <a:ea typeface="ＭＳ Ｐゴシック" pitchFamily="34" charset="-128"/>
              </a:rPr>
            </a:br>
            <a:r>
              <a:rPr lang="en-US" altLang="en-US" sz="1600" dirty="0" smtClean="0">
                <a:solidFill>
                  <a:schemeClr val="tx1"/>
                </a:solidFill>
                <a:latin typeface="+mn-lt"/>
                <a:ea typeface="ＭＳ Ｐゴシック" pitchFamily="34" charset="-128"/>
              </a:rPr>
              <a:t>roofing, plumbing, heating, and electrical updates</a:t>
            </a:r>
            <a:r>
              <a:rPr lang="en-US" altLang="en-US" sz="1600" dirty="0">
                <a:solidFill>
                  <a:schemeClr val="tx1"/>
                </a:solidFill>
                <a:latin typeface="+mn-lt"/>
                <a:ea typeface="ＭＳ Ｐゴシック" pitchFamily="34" charset="-128"/>
              </a:rPr>
              <a:t/>
            </a:r>
            <a:br>
              <a:rPr lang="en-US" altLang="en-US" sz="1600" dirty="0">
                <a:solidFill>
                  <a:schemeClr val="tx1"/>
                </a:solidFill>
                <a:latin typeface="+mn-lt"/>
                <a:ea typeface="ＭＳ Ｐゴシック" pitchFamily="34" charset="-128"/>
              </a:rPr>
            </a:br>
            <a:r>
              <a:rPr lang="en-US" altLang="en-US" sz="1600" dirty="0">
                <a:solidFill>
                  <a:schemeClr val="tx1"/>
                </a:solidFill>
                <a:latin typeface="+mn-lt"/>
                <a:ea typeface="ＭＳ Ｐゴシック" pitchFamily="34" charset="-128"/>
              </a:rPr>
              <a:t>construction type</a:t>
            </a:r>
            <a:br>
              <a:rPr lang="en-US" altLang="en-US" sz="1600" dirty="0">
                <a:solidFill>
                  <a:schemeClr val="tx1"/>
                </a:solidFill>
                <a:latin typeface="+mn-lt"/>
                <a:ea typeface="ＭＳ Ｐゴシック" pitchFamily="34" charset="-128"/>
              </a:rPr>
            </a:br>
            <a:r>
              <a:rPr lang="en-US" altLang="en-US" sz="1600" dirty="0" smtClean="0">
                <a:solidFill>
                  <a:schemeClr val="tx1"/>
                </a:solidFill>
                <a:latin typeface="+mn-lt"/>
                <a:ea typeface="ＭＳ Ｐゴシック" pitchFamily="34" charset="-128"/>
              </a:rPr>
              <a:t>coastal exposed </a:t>
            </a:r>
            <a:r>
              <a:rPr lang="en-US" altLang="en-US" sz="1600" dirty="0">
                <a:solidFill>
                  <a:schemeClr val="tx1"/>
                </a:solidFill>
                <a:latin typeface="+mn-lt"/>
                <a:ea typeface="ＭＳ Ｐゴシック" pitchFamily="34" charset="-128"/>
              </a:rPr>
              <a:t>area</a:t>
            </a:r>
            <a:br>
              <a:rPr lang="en-US" altLang="en-US" sz="1600" dirty="0">
                <a:solidFill>
                  <a:schemeClr val="tx1"/>
                </a:solidFill>
                <a:latin typeface="+mn-lt"/>
                <a:ea typeface="ＭＳ Ｐゴシック" pitchFamily="34" charset="-128"/>
              </a:rPr>
            </a:br>
            <a:r>
              <a:rPr lang="en-US" altLang="en-US" sz="1600" dirty="0">
                <a:solidFill>
                  <a:schemeClr val="tx1"/>
                </a:solidFill>
                <a:latin typeface="+mn-lt"/>
                <a:ea typeface="ＭＳ Ｐゴシック" pitchFamily="34" charset="-128"/>
              </a:rPr>
              <a:t/>
            </a:r>
            <a:br>
              <a:rPr lang="en-US" altLang="en-US" sz="1600" dirty="0">
                <a:solidFill>
                  <a:schemeClr val="tx1"/>
                </a:solidFill>
                <a:latin typeface="+mn-lt"/>
                <a:ea typeface="ＭＳ Ｐゴシック" pitchFamily="34" charset="-128"/>
              </a:rPr>
            </a:br>
            <a:r>
              <a:rPr lang="en-US" altLang="en-US" sz="1600" dirty="0" smtClean="0">
                <a:solidFill>
                  <a:schemeClr val="tx1"/>
                </a:solidFill>
                <a:latin typeface="+mn-lt"/>
                <a:ea typeface="ＭＳ Ｐゴシック" pitchFamily="34" charset="-128"/>
              </a:rPr>
              <a:t>Roof Age/Maintenance and Past </a:t>
            </a:r>
            <a:r>
              <a:rPr lang="en-US" altLang="en-US" sz="1600" dirty="0">
                <a:solidFill>
                  <a:schemeClr val="tx1"/>
                </a:solidFill>
                <a:latin typeface="+mn-lt"/>
                <a:ea typeface="ＭＳ Ｐゴシック" pitchFamily="34" charset="-128"/>
              </a:rPr>
              <a:t>claims are </a:t>
            </a:r>
            <a:r>
              <a:rPr lang="en-US" altLang="en-US" sz="1600" dirty="0" smtClean="0">
                <a:solidFill>
                  <a:schemeClr val="tx1"/>
                </a:solidFill>
                <a:latin typeface="+mn-lt"/>
                <a:ea typeface="ＭＳ Ｐゴシック" pitchFamily="34" charset="-128"/>
              </a:rPr>
              <a:t>the largest factors in pricing</a:t>
            </a:r>
            <a:r>
              <a:rPr lang="en-US" altLang="en-US" sz="1600" dirty="0">
                <a:solidFill>
                  <a:schemeClr val="tx1"/>
                </a:solidFill>
                <a:latin typeface="+mn-lt"/>
                <a:ea typeface="ＭＳ Ｐゴシック" pitchFamily="34" charset="-128"/>
              </a:rPr>
              <a:t/>
            </a:r>
            <a:br>
              <a:rPr lang="en-US" altLang="en-US" sz="1600" dirty="0">
                <a:solidFill>
                  <a:schemeClr val="tx1"/>
                </a:solidFill>
                <a:latin typeface="+mn-lt"/>
                <a:ea typeface="ＭＳ Ｐゴシック" pitchFamily="34" charset="-128"/>
              </a:rPr>
            </a:br>
            <a:r>
              <a:rPr lang="en-US" altLang="en-US" sz="1600" dirty="0" smtClean="0">
                <a:solidFill>
                  <a:schemeClr val="tx1"/>
                </a:solidFill>
                <a:latin typeface="+mn-lt"/>
              </a:rPr>
              <a:t/>
            </a:r>
            <a:br>
              <a:rPr lang="en-US" altLang="en-US" sz="1600" dirty="0" smtClean="0">
                <a:solidFill>
                  <a:schemeClr val="tx1"/>
                </a:solidFill>
                <a:latin typeface="+mn-lt"/>
              </a:rPr>
            </a:br>
            <a:r>
              <a:rPr lang="en-US" sz="1600" dirty="0">
                <a:solidFill>
                  <a:srgbClr val="717075"/>
                </a:solidFill>
                <a:latin typeface="Arial" charset="0"/>
                <a:ea typeface="ＭＳ Ｐゴシック" charset="-128"/>
              </a:rPr>
              <a:t/>
            </a:r>
            <a:br>
              <a:rPr lang="en-US" sz="1600" dirty="0">
                <a:solidFill>
                  <a:srgbClr val="717075"/>
                </a:solidFill>
                <a:latin typeface="Arial" charset="0"/>
                <a:ea typeface="ＭＳ Ｐゴシック" charset="-128"/>
              </a:rPr>
            </a:br>
            <a:r>
              <a:rPr lang="en-US" altLang="en-US" sz="5300" dirty="0" smtClean="0">
                <a:solidFill>
                  <a:schemeClr val="tx1"/>
                </a:solidFill>
              </a:rPr>
              <a:t/>
            </a:r>
            <a:br>
              <a:rPr lang="en-US" altLang="en-US" sz="5300" dirty="0" smtClean="0">
                <a:solidFill>
                  <a:schemeClr val="tx1"/>
                </a:solidFill>
              </a:rPr>
            </a:br>
            <a:r>
              <a:rPr lang="en-US" altLang="en-US" sz="5300" dirty="0">
                <a:solidFill>
                  <a:schemeClr val="tx1"/>
                </a:solidFill>
              </a:rPr>
              <a:t/>
            </a:r>
            <a:br>
              <a:rPr lang="en-US" altLang="en-US" sz="5300" dirty="0">
                <a:solidFill>
                  <a:schemeClr val="tx1"/>
                </a:solidFill>
              </a:rPr>
            </a:br>
            <a:r>
              <a:rPr lang="en-US" altLang="en-US" sz="5300" dirty="0" smtClean="0">
                <a:solidFill>
                  <a:schemeClr val="tx1"/>
                </a:solidFill>
              </a:rPr>
              <a:t/>
            </a:r>
            <a:br>
              <a:rPr lang="en-US" altLang="en-US" sz="5300" dirty="0" smtClean="0">
                <a:solidFill>
                  <a:schemeClr val="tx1"/>
                </a:solidFill>
              </a:rPr>
            </a:br>
            <a:r>
              <a:rPr lang="en-US" altLang="en-US" sz="5300" dirty="0">
                <a:solidFill>
                  <a:schemeClr val="tx1"/>
                </a:solidFill>
              </a:rPr>
              <a:t/>
            </a:r>
            <a:br>
              <a:rPr lang="en-US" altLang="en-US" sz="5300" dirty="0">
                <a:solidFill>
                  <a:schemeClr val="tx1"/>
                </a:solidFill>
              </a:rPr>
            </a:br>
            <a:r>
              <a:rPr lang="en-US" altLang="en-US" sz="1200" dirty="0">
                <a:solidFill>
                  <a:schemeClr val="tx1"/>
                </a:solidFill>
              </a:rPr>
              <a:t/>
            </a:r>
            <a:br>
              <a:rPr lang="en-US" altLang="en-US" sz="1200" dirty="0">
                <a:solidFill>
                  <a:schemeClr val="tx1"/>
                </a:solidFill>
              </a:rPr>
            </a:br>
            <a:endParaRPr lang="en-US" sz="12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5562600"/>
            <a:ext cx="1190476" cy="1047619"/>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05600" y="5795896"/>
            <a:ext cx="2095500" cy="581025"/>
          </a:xfrm>
          <a:prstGeom prst="rect">
            <a:avLst/>
          </a:prstGeom>
        </p:spPr>
      </p:pic>
    </p:spTree>
    <p:extLst>
      <p:ext uri="{BB962C8B-B14F-4D97-AF65-F5344CB8AC3E}">
        <p14:creationId xmlns:p14="http://schemas.microsoft.com/office/powerpoint/2010/main" val="158299868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idx="1"/>
          </p:nvPr>
        </p:nvSpPr>
        <p:spPr>
          <a:xfrm>
            <a:off x="872067" y="1295400"/>
            <a:ext cx="7408333" cy="4830763"/>
          </a:xfrm>
        </p:spPr>
        <p:txBody>
          <a:bodyPr>
            <a:noAutofit/>
          </a:bodyPr>
          <a:lstStyle/>
          <a:p>
            <a:pPr>
              <a:spcBef>
                <a:spcPct val="0"/>
              </a:spcBef>
              <a:buSzTx/>
              <a:defRPr/>
            </a:pPr>
            <a:endParaRPr lang="en-US" altLang="en-US" dirty="0">
              <a:solidFill>
                <a:schemeClr val="tx1"/>
              </a:solidFill>
            </a:endParaRPr>
          </a:p>
          <a:p>
            <a:pPr marL="0" indent="0">
              <a:spcBef>
                <a:spcPct val="0"/>
              </a:spcBef>
              <a:buSzTx/>
              <a:buNone/>
              <a:defRPr/>
            </a:pPr>
            <a:endParaRPr lang="en-US" altLang="en-US" sz="1400" dirty="0">
              <a:solidFill>
                <a:schemeClr val="tx1"/>
              </a:solidFill>
            </a:endParaRPr>
          </a:p>
        </p:txBody>
      </p:sp>
      <p:sp>
        <p:nvSpPr>
          <p:cNvPr id="2" name="Title 1"/>
          <p:cNvSpPr>
            <a:spLocks noGrp="1"/>
          </p:cNvSpPr>
          <p:nvPr>
            <p:ph type="title"/>
          </p:nvPr>
        </p:nvSpPr>
        <p:spPr/>
        <p:txBody>
          <a:bodyPr>
            <a:normAutofit fontScale="90000"/>
          </a:bodyPr>
          <a:lstStyle/>
          <a:p>
            <a:pPr algn="l">
              <a:spcAft>
                <a:spcPts val="600"/>
              </a:spcAft>
            </a:pPr>
            <a:r>
              <a:rPr lang="en-US" altLang="en-US" sz="2200" dirty="0" smtClean="0">
                <a:solidFill>
                  <a:schemeClr val="tx1"/>
                </a:solidFill>
              </a:rPr>
              <a:t/>
            </a:r>
            <a:br>
              <a:rPr lang="en-US" altLang="en-US" sz="2200" dirty="0" smtClean="0">
                <a:solidFill>
                  <a:schemeClr val="tx1"/>
                </a:solidFill>
              </a:rPr>
            </a:br>
            <a:r>
              <a:rPr lang="en-US" altLang="en-US" sz="2200" dirty="0">
                <a:solidFill>
                  <a:schemeClr val="tx1"/>
                </a:solidFill>
              </a:rPr>
              <a:t/>
            </a:r>
            <a:br>
              <a:rPr lang="en-US" altLang="en-US" sz="2200" dirty="0">
                <a:solidFill>
                  <a:schemeClr val="tx1"/>
                </a:solidFill>
              </a:rPr>
            </a:br>
            <a:r>
              <a:rPr lang="en-US" altLang="en-US" sz="2200" dirty="0" smtClean="0">
                <a:solidFill>
                  <a:schemeClr val="tx1"/>
                </a:solidFill>
              </a:rPr>
              <a:t/>
            </a:r>
            <a:br>
              <a:rPr lang="en-US" altLang="en-US" sz="2200" dirty="0" smtClean="0">
                <a:solidFill>
                  <a:schemeClr val="tx1"/>
                </a:solidFill>
              </a:rPr>
            </a:br>
            <a:r>
              <a:rPr lang="en-US" altLang="en-US" sz="2200" dirty="0" smtClean="0">
                <a:solidFill>
                  <a:schemeClr val="tx1"/>
                </a:solidFill>
              </a:rPr>
              <a:t/>
            </a:r>
            <a:br>
              <a:rPr lang="en-US" altLang="en-US" sz="2200" dirty="0" smtClean="0">
                <a:solidFill>
                  <a:schemeClr val="tx1"/>
                </a:solidFill>
              </a:rPr>
            </a:br>
            <a:r>
              <a:rPr lang="en-US" altLang="en-US" sz="5300" dirty="0">
                <a:solidFill>
                  <a:schemeClr val="tx1"/>
                </a:solidFill>
              </a:rPr>
              <a:t/>
            </a:r>
            <a:br>
              <a:rPr lang="en-US" altLang="en-US" sz="5300" dirty="0">
                <a:solidFill>
                  <a:schemeClr val="tx1"/>
                </a:solidFill>
              </a:rPr>
            </a:br>
            <a:r>
              <a:rPr lang="en-US" altLang="en-US" sz="5300" dirty="0" smtClean="0">
                <a:solidFill>
                  <a:schemeClr val="tx1"/>
                </a:solidFill>
              </a:rPr>
              <a:t/>
            </a:r>
            <a:br>
              <a:rPr lang="en-US" altLang="en-US" sz="5300" dirty="0" smtClean="0">
                <a:solidFill>
                  <a:schemeClr val="tx1"/>
                </a:solidFill>
              </a:rPr>
            </a:br>
            <a:r>
              <a:rPr lang="en-US" altLang="en-US" sz="5300" dirty="0">
                <a:solidFill>
                  <a:schemeClr val="tx1"/>
                </a:solidFill>
              </a:rPr>
              <a:t/>
            </a:r>
            <a:br>
              <a:rPr lang="en-US" altLang="en-US" sz="5300" dirty="0">
                <a:solidFill>
                  <a:schemeClr val="tx1"/>
                </a:solidFill>
              </a:rPr>
            </a:br>
            <a:r>
              <a:rPr lang="en-US" altLang="en-US" sz="5300" dirty="0" smtClean="0">
                <a:solidFill>
                  <a:schemeClr val="tx1"/>
                </a:solidFill>
              </a:rPr>
              <a:t/>
            </a:r>
            <a:br>
              <a:rPr lang="en-US" altLang="en-US" sz="5300" dirty="0" smtClean="0">
                <a:solidFill>
                  <a:schemeClr val="tx1"/>
                </a:solidFill>
              </a:rPr>
            </a:br>
            <a:r>
              <a:rPr lang="en-US" altLang="en-US" sz="5300" dirty="0">
                <a:solidFill>
                  <a:schemeClr val="tx1"/>
                </a:solidFill>
              </a:rPr>
              <a:t/>
            </a:r>
            <a:br>
              <a:rPr lang="en-US" altLang="en-US" sz="5300" dirty="0">
                <a:solidFill>
                  <a:schemeClr val="tx1"/>
                </a:solidFill>
              </a:rPr>
            </a:br>
            <a:r>
              <a:rPr lang="en-US" altLang="en-US" sz="5300" dirty="0" smtClean="0">
                <a:solidFill>
                  <a:schemeClr val="tx1"/>
                </a:solidFill>
              </a:rPr>
              <a:t/>
            </a:r>
            <a:br>
              <a:rPr lang="en-US" altLang="en-US" sz="5300" dirty="0" smtClean="0">
                <a:solidFill>
                  <a:schemeClr val="tx1"/>
                </a:solidFill>
              </a:rPr>
            </a:br>
            <a:r>
              <a:rPr lang="en-US" altLang="en-US" sz="5300" dirty="0" smtClean="0">
                <a:solidFill>
                  <a:schemeClr val="tx1"/>
                </a:solidFill>
              </a:rPr>
              <a:t/>
            </a:r>
            <a:br>
              <a:rPr lang="en-US" altLang="en-US" sz="5300" dirty="0" smtClean="0">
                <a:solidFill>
                  <a:schemeClr val="tx1"/>
                </a:solidFill>
              </a:rPr>
            </a:br>
            <a:r>
              <a:rPr lang="en-US" altLang="en-US" sz="5300" dirty="0">
                <a:solidFill>
                  <a:schemeClr val="tx1"/>
                </a:solidFill>
              </a:rPr>
              <a:t/>
            </a:r>
            <a:br>
              <a:rPr lang="en-US" altLang="en-US" sz="5300" dirty="0">
                <a:solidFill>
                  <a:schemeClr val="tx1"/>
                </a:solidFill>
              </a:rPr>
            </a:br>
            <a:r>
              <a:rPr lang="en-US" altLang="en-US" sz="3600" dirty="0" smtClean="0">
                <a:solidFill>
                  <a:schemeClr val="tx1"/>
                </a:solidFill>
              </a:rPr>
              <a:t/>
            </a:r>
            <a:br>
              <a:rPr lang="en-US" altLang="en-US" sz="3600" dirty="0" smtClean="0">
                <a:solidFill>
                  <a:schemeClr val="tx1"/>
                </a:solidFill>
              </a:rPr>
            </a:br>
            <a:r>
              <a:rPr lang="en-US" altLang="en-US" sz="3600" dirty="0" smtClean="0">
                <a:solidFill>
                  <a:schemeClr val="tx1"/>
                </a:solidFill>
              </a:rPr>
              <a:t>Bowling Center Specific Exposures</a:t>
            </a:r>
            <a:r>
              <a:rPr lang="en-US" altLang="en-US" sz="5300" dirty="0" smtClean="0">
                <a:solidFill>
                  <a:schemeClr val="tx1"/>
                </a:solidFill>
              </a:rPr>
              <a:t/>
            </a:r>
            <a:br>
              <a:rPr lang="en-US" altLang="en-US" sz="5300" dirty="0" smtClean="0">
                <a:solidFill>
                  <a:schemeClr val="tx1"/>
                </a:solidFill>
              </a:rPr>
            </a:br>
            <a:r>
              <a:rPr lang="en-US" altLang="en-US" sz="5300" dirty="0" smtClean="0">
                <a:solidFill>
                  <a:schemeClr val="tx1"/>
                </a:solidFill>
              </a:rPr>
              <a:t/>
            </a:r>
            <a:br>
              <a:rPr lang="en-US" altLang="en-US" sz="5300" dirty="0" smtClean="0">
                <a:solidFill>
                  <a:schemeClr val="tx1"/>
                </a:solidFill>
              </a:rPr>
            </a:br>
            <a:r>
              <a:rPr lang="en-US" altLang="en-US" sz="1800" b="1" dirty="0" smtClean="0">
                <a:solidFill>
                  <a:schemeClr val="tx1"/>
                </a:solidFill>
              </a:rPr>
              <a:t>Liability </a:t>
            </a:r>
            <a:r>
              <a:rPr lang="en-US" altLang="en-US" sz="1800" b="1" dirty="0">
                <a:solidFill>
                  <a:schemeClr val="tx1"/>
                </a:solidFill>
              </a:rPr>
              <a:t>exposures and their ratings:</a:t>
            </a:r>
            <a:r>
              <a:rPr lang="en-US" altLang="en-US" sz="1400" b="1" dirty="0">
                <a:solidFill>
                  <a:schemeClr val="tx1"/>
                </a:solidFill>
              </a:rPr>
              <a:t/>
            </a:r>
            <a:br>
              <a:rPr lang="en-US" altLang="en-US" sz="1400" b="1" dirty="0">
                <a:solidFill>
                  <a:schemeClr val="tx1"/>
                </a:solidFill>
              </a:rPr>
            </a:br>
            <a:r>
              <a:rPr lang="en-US" altLang="en-US" sz="1400" b="1" dirty="0" smtClean="0">
                <a:solidFill>
                  <a:schemeClr val="tx1"/>
                </a:solidFill>
              </a:rPr>
              <a:t/>
            </a:r>
            <a:br>
              <a:rPr lang="en-US" altLang="en-US" sz="1400" b="1" dirty="0" smtClean="0">
                <a:solidFill>
                  <a:schemeClr val="tx1"/>
                </a:solidFill>
              </a:rPr>
            </a:br>
            <a:r>
              <a:rPr lang="en-US" altLang="en-US" sz="1800" dirty="0" smtClean="0">
                <a:solidFill>
                  <a:schemeClr val="tx1"/>
                </a:solidFill>
              </a:rPr>
              <a:t>Rating</a:t>
            </a:r>
            <a:r>
              <a:rPr lang="en-US" altLang="en-US" sz="1800" dirty="0">
                <a:solidFill>
                  <a:schemeClr val="tx1"/>
                </a:solidFill>
              </a:rPr>
              <a:t>:</a:t>
            </a:r>
            <a:br>
              <a:rPr lang="en-US" altLang="en-US" sz="1800" dirty="0">
                <a:solidFill>
                  <a:schemeClr val="tx1"/>
                </a:solidFill>
              </a:rPr>
            </a:br>
            <a:r>
              <a:rPr lang="en-US" altLang="en-US" sz="1600" dirty="0">
                <a:solidFill>
                  <a:schemeClr val="tx1"/>
                </a:solidFill>
              </a:rPr>
              <a:t>Base Premium is commonly based on receipts.  For example at a $0.01 rate x $500,000 in revenue = $5,000 base premium</a:t>
            </a:r>
            <a:br>
              <a:rPr lang="en-US" altLang="en-US" sz="1600" dirty="0">
                <a:solidFill>
                  <a:schemeClr val="tx1"/>
                </a:solidFill>
              </a:rPr>
            </a:br>
            <a:r>
              <a:rPr lang="en-US" altLang="en-US" sz="1600" dirty="0" err="1">
                <a:solidFill>
                  <a:schemeClr val="tx1"/>
                </a:solidFill>
              </a:rPr>
              <a:t>Premium</a:t>
            </a:r>
            <a:r>
              <a:rPr lang="en-US" altLang="en-US" sz="1600" dirty="0">
                <a:solidFill>
                  <a:schemeClr val="tx1"/>
                </a:solidFill>
              </a:rPr>
              <a:t> discounts or surcharges are then assessed based off risk management measures. For example, $5,000 base premium x 5% surcharge for claims history = $5,500 final premium</a:t>
            </a:r>
            <a:br>
              <a:rPr lang="en-US" altLang="en-US" sz="1600" dirty="0">
                <a:solidFill>
                  <a:schemeClr val="tx1"/>
                </a:solidFill>
              </a:rPr>
            </a:br>
            <a:r>
              <a:rPr lang="en-US" altLang="en-US" sz="1400" dirty="0">
                <a:solidFill>
                  <a:schemeClr val="tx1"/>
                </a:solidFill>
              </a:rPr>
              <a:t/>
            </a:r>
            <a:br>
              <a:rPr lang="en-US" altLang="en-US" sz="1400" dirty="0">
                <a:solidFill>
                  <a:schemeClr val="tx1"/>
                </a:solidFill>
              </a:rPr>
            </a:br>
            <a:r>
              <a:rPr lang="en-US" altLang="en-US" sz="1800" dirty="0">
                <a:solidFill>
                  <a:schemeClr val="tx1"/>
                </a:solidFill>
              </a:rPr>
              <a:t>Example considerations: </a:t>
            </a:r>
            <a:br>
              <a:rPr lang="en-US" altLang="en-US" sz="1800" dirty="0">
                <a:solidFill>
                  <a:schemeClr val="tx1"/>
                </a:solidFill>
              </a:rPr>
            </a:br>
            <a:r>
              <a:rPr lang="en-US" altLang="en-US" sz="1600" dirty="0">
                <a:solidFill>
                  <a:schemeClr val="tx1"/>
                </a:solidFill>
              </a:rPr>
              <a:t>Risk management practices</a:t>
            </a:r>
            <a:br>
              <a:rPr lang="en-US" altLang="en-US" sz="1600" dirty="0">
                <a:solidFill>
                  <a:schemeClr val="tx1"/>
                </a:solidFill>
              </a:rPr>
            </a:br>
            <a:r>
              <a:rPr lang="en-US" altLang="en-US" sz="1600" dirty="0">
                <a:solidFill>
                  <a:schemeClr val="tx1"/>
                </a:solidFill>
              </a:rPr>
              <a:t>Attractions on premises</a:t>
            </a:r>
            <a:br>
              <a:rPr lang="en-US" altLang="en-US" sz="1600" dirty="0">
                <a:solidFill>
                  <a:schemeClr val="tx1"/>
                </a:solidFill>
              </a:rPr>
            </a:br>
            <a:r>
              <a:rPr lang="en-US" altLang="en-US" sz="1400" dirty="0">
                <a:solidFill>
                  <a:schemeClr val="tx1"/>
                </a:solidFill>
              </a:rPr>
              <a:t/>
            </a:r>
            <a:br>
              <a:rPr lang="en-US" altLang="en-US" sz="1400" dirty="0">
                <a:solidFill>
                  <a:schemeClr val="tx1"/>
                </a:solidFill>
              </a:rPr>
            </a:br>
            <a:r>
              <a:rPr lang="en-US" altLang="en-US" sz="1800" dirty="0">
                <a:solidFill>
                  <a:schemeClr val="tx1"/>
                </a:solidFill>
              </a:rPr>
              <a:t>Adding attractions such as I</a:t>
            </a:r>
            <a:r>
              <a:rPr lang="en-US" altLang="en-US" sz="1800" dirty="0" smtClean="0">
                <a:solidFill>
                  <a:schemeClr val="tx1"/>
                </a:solidFill>
              </a:rPr>
              <a:t>nflatables/Laser Tag </a:t>
            </a:r>
            <a:r>
              <a:rPr lang="en-US" altLang="en-US" sz="1800" dirty="0">
                <a:solidFill>
                  <a:schemeClr val="tx1"/>
                </a:solidFill>
              </a:rPr>
              <a:t>may drive up premiums, but good risk management procedures can help keep numbers down</a:t>
            </a:r>
            <a:br>
              <a:rPr lang="en-US" altLang="en-US" sz="1800" dirty="0">
                <a:solidFill>
                  <a:schemeClr val="tx1"/>
                </a:solidFill>
              </a:rPr>
            </a:br>
            <a:r>
              <a:rPr lang="en-US" altLang="en-US" sz="1600" dirty="0">
                <a:solidFill>
                  <a:srgbClr val="717075"/>
                </a:solidFill>
                <a:latin typeface="+mn-lt"/>
                <a:ea typeface="ＭＳ Ｐゴシック" pitchFamily="34" charset="-128"/>
              </a:rPr>
              <a:t/>
            </a:r>
            <a:br>
              <a:rPr lang="en-US" altLang="en-US" sz="1600" dirty="0">
                <a:solidFill>
                  <a:srgbClr val="717075"/>
                </a:solidFill>
                <a:latin typeface="+mn-lt"/>
                <a:ea typeface="ＭＳ Ｐゴシック" pitchFamily="34" charset="-128"/>
              </a:rPr>
            </a:br>
            <a:r>
              <a:rPr lang="en-US" altLang="en-US" sz="1600" dirty="0" smtClean="0">
                <a:solidFill>
                  <a:schemeClr val="tx1"/>
                </a:solidFill>
                <a:latin typeface="+mn-lt"/>
              </a:rPr>
              <a:t/>
            </a:r>
            <a:br>
              <a:rPr lang="en-US" altLang="en-US" sz="1600" dirty="0" smtClean="0">
                <a:solidFill>
                  <a:schemeClr val="tx1"/>
                </a:solidFill>
                <a:latin typeface="+mn-lt"/>
              </a:rPr>
            </a:br>
            <a:r>
              <a:rPr lang="en-US" sz="1600" dirty="0">
                <a:solidFill>
                  <a:srgbClr val="717075"/>
                </a:solidFill>
                <a:latin typeface="Arial" charset="0"/>
                <a:ea typeface="ＭＳ Ｐゴシック" charset="-128"/>
              </a:rPr>
              <a:t/>
            </a:r>
            <a:br>
              <a:rPr lang="en-US" sz="1600" dirty="0">
                <a:solidFill>
                  <a:srgbClr val="717075"/>
                </a:solidFill>
                <a:latin typeface="Arial" charset="0"/>
                <a:ea typeface="ＭＳ Ｐゴシック" charset="-128"/>
              </a:rPr>
            </a:br>
            <a:r>
              <a:rPr lang="en-US" altLang="en-US" sz="5300" dirty="0" smtClean="0">
                <a:solidFill>
                  <a:schemeClr val="tx1"/>
                </a:solidFill>
              </a:rPr>
              <a:t/>
            </a:r>
            <a:br>
              <a:rPr lang="en-US" altLang="en-US" sz="5300" dirty="0" smtClean="0">
                <a:solidFill>
                  <a:schemeClr val="tx1"/>
                </a:solidFill>
              </a:rPr>
            </a:br>
            <a:r>
              <a:rPr lang="en-US" altLang="en-US" sz="5300" dirty="0">
                <a:solidFill>
                  <a:schemeClr val="tx1"/>
                </a:solidFill>
              </a:rPr>
              <a:t/>
            </a:r>
            <a:br>
              <a:rPr lang="en-US" altLang="en-US" sz="5300" dirty="0">
                <a:solidFill>
                  <a:schemeClr val="tx1"/>
                </a:solidFill>
              </a:rPr>
            </a:br>
            <a:r>
              <a:rPr lang="en-US" altLang="en-US" sz="5300" dirty="0" smtClean="0">
                <a:solidFill>
                  <a:schemeClr val="tx1"/>
                </a:solidFill>
              </a:rPr>
              <a:t/>
            </a:r>
            <a:br>
              <a:rPr lang="en-US" altLang="en-US" sz="5300" dirty="0" smtClean="0">
                <a:solidFill>
                  <a:schemeClr val="tx1"/>
                </a:solidFill>
              </a:rPr>
            </a:br>
            <a:r>
              <a:rPr lang="en-US" altLang="en-US" sz="5300" dirty="0">
                <a:solidFill>
                  <a:schemeClr val="tx1"/>
                </a:solidFill>
              </a:rPr>
              <a:t/>
            </a:r>
            <a:br>
              <a:rPr lang="en-US" altLang="en-US" sz="5300" dirty="0">
                <a:solidFill>
                  <a:schemeClr val="tx1"/>
                </a:solidFill>
              </a:rPr>
            </a:br>
            <a:r>
              <a:rPr lang="en-US" altLang="en-US" sz="1200" dirty="0">
                <a:solidFill>
                  <a:schemeClr val="tx1"/>
                </a:solidFill>
              </a:rPr>
              <a:t/>
            </a:r>
            <a:br>
              <a:rPr lang="en-US" altLang="en-US" sz="1200" dirty="0">
                <a:solidFill>
                  <a:schemeClr val="tx1"/>
                </a:solidFill>
              </a:rPr>
            </a:br>
            <a:endParaRPr lang="en-US" sz="12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5562600"/>
            <a:ext cx="1190476" cy="1047619"/>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05600" y="5795896"/>
            <a:ext cx="2095500" cy="581025"/>
          </a:xfrm>
          <a:prstGeom prst="rect">
            <a:avLst/>
          </a:prstGeom>
        </p:spPr>
      </p:pic>
    </p:spTree>
    <p:extLst>
      <p:ext uri="{BB962C8B-B14F-4D97-AF65-F5344CB8AC3E}">
        <p14:creationId xmlns:p14="http://schemas.microsoft.com/office/powerpoint/2010/main" val="38582027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aveform">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2387</TotalTime>
  <Words>620</Words>
  <Application>Microsoft Office PowerPoint</Application>
  <PresentationFormat>On-screen Show (4:3)</PresentationFormat>
  <Paragraphs>101</Paragraphs>
  <Slides>25</Slides>
  <Notes>0</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Waveform</vt:lpstr>
      <vt:lpstr>    Redefining Risk </vt:lpstr>
      <vt:lpstr>    Introduction  </vt:lpstr>
      <vt:lpstr>    Agenda   </vt:lpstr>
      <vt:lpstr>        Introduction to Risk Management Basic coverages that make up your business policy:  Commercial Property: Building Coverage – coverage protects against physical damage to the building or structure itself. Typically includes permanently installed fixtures and equipment such as the lanes, ball returns, and pinsetters.   Contents- Covers business personal property not included in above against physical damage. Includes stock held for sale.    Equipment Breakdown (Boiler and Machinery) – coverage for loss due to mechanical breakdown of equipment (computers, HVAC systems, electrical equipment, etc.).  This covers physical damage as well as business interruption and extra expense.  Commercial Crime – coverage for losses due to crimes such as employee dishonesty, forgery, computer fraud, and  money and securities coverage.  Business Income  - loss of net income due to damage to premises by a covered cause which causes a slow down or suspension of operations. (continued on next slide)  </vt:lpstr>
      <vt:lpstr>            Business Income Insurance Coverage is an important but often misunderstood coverage. Following a major loss, there are lots of things that a business can do without... revenue isn’t one of them.      Business income coverage is a type of property insurance that is designed to pay for loss of net income that occurs when a business suffers major physical damage to their property and forced to completely or partially suspend business operations. Coverage is provided for the time it takes to rebuild, repair, or replace the damaged property or the period of restoration. This insurance works in conjunction with your property policy and provides coverage for events beyond your control such as wind, hail, fire, vandalism or damage from vehicles or aircraft that may interrupt your business.       </vt:lpstr>
      <vt:lpstr>        How to Calculate your Exposure           </vt:lpstr>
      <vt:lpstr>             Introduction to Risk Management  Basic coverages that make up your business policy (continued):  Casualty Insurance:  General Liability – third party bodily injury or property damage coverage  arising out of premises, operations, products and completed operations.  Products and Completed Operations – liability arising out of the insured’s products or business operations conducted away from the insured’s premises once those operations have been completed or abandoned.  Personal and Advertising Injury  - liability arising from personal injury in connection with the advertising of goods and services including false arrest, detention, wrongful eviction, slander, libel, invasion of property, copyright infringement and misappropriation of advertising ideas.  Damage to Rented Premises – damage by fire to premises rented to the insured and to damage regardless of cause to premises occupied by the insured for 7 days or less.      </vt:lpstr>
      <vt:lpstr>             Bowling Center Specific Exposures  Property exposures and their ratings:  Rating: Base Premium is based off of the amount of insurance purchased.  For example at a $0.002 rate x $3,000,000 building = $6,000 base premium Premium discounts or surcharges are then assessed based off specific characteristics. For example, $6,000 base premium x 10% discount for roofing updates = $5,400 final premium  Example considerations:  sprinkler systems roofing, plumbing, heating, and electrical updates construction type coastal exposed area  Roof Age/Maintenance and Past claims are the largest factors in pricing        </vt:lpstr>
      <vt:lpstr>             Bowling Center Specific Exposures  Liability exposures and their ratings:  Rating: Base Premium is commonly based on receipts.  For example at a $0.01 rate x $500,000 in revenue = $5,000 base premium Premium discounts or surcharges are then assessed based off risk management measures. For example, $5,000 base premium x 5% surcharge for claims history = $5,500 final premium  Example considerations:  Risk management practices Attractions on premises  Adding attractions such as Inflatables/Laser Tag may drive up premiums, but good risk management procedures can help keep numbers down         </vt:lpstr>
      <vt:lpstr>             Marching Towards The Future. The Family Entertainment Center  Laser Tag Mini-Golf/Driving Ranges Large Game Arcades Batting Cages Go-Karts Rope Courses Sports Bar          </vt:lpstr>
      <vt:lpstr>               Considerations for Adding FEC Attractions  Various state inspections Rock climbing walls, go-karts, inflatables, etc. All have specialized certificates/inspections required by the state  Specialized employee training on attraction use and safety Additional costs to put in place maintenance contracts to keep up and running  Buying new equipment direct from manufacturer or secondhand in used market Many components have shelf life Are historical maintenance logs available? Cords on a bungee trampoline, hydraulic systems on auto-belay, etc.           </vt:lpstr>
      <vt:lpstr>              Considerations for Adding FEC Attractions  Space considerations with regards to ROI  Some amusements have better ROI than others 20 users per hour @ $5 or 60 users @ $3 Some attractions required dedicated employees adding to overhead  Buying through insured and reputable manufacturers and installers Reduces the likelihood that the claim falls back on the center  Insurance costs and eligibility            </vt:lpstr>
      <vt:lpstr>                Be Aware  When it comes to insurance, no two policies are exactly the same.  Here are some tips to keep in mind and watch out for when comparing …  Will your liability policy abandon you on certain types of lawsuits? Improper employment practices (sexual harassment claims, wrongful terminations) Key amusement and attraction exclusions (go-karts, laser tag, etc.) Misapplication of employee benefits (401K’s, health insurance plans, etc.) Assault &amp; Battery Coverage exclusions Employee driving and auto-related errands Defense Costs- Outside or In?  Will your property claim pay you enough to replace or rebuild? Insufficient property valuations from inexperienced agent advice Co-insurance penalties cutting claim payments in half Hidden deductibles and exclusions Insurer insolvency following natural catastrophes             </vt:lpstr>
      <vt:lpstr>              Common Coverage Gaps For Bowling Centers   Underinsurance and coinsurance penalties:  It is important to work with your agent to value your building and contents properly and insure for the proper amount.    Coinsurance is a penalty imposed on the insured by the insurance carrier for under reporting/declaring/insuring the value of tangible property or business income. The penalty is based on a percentage stated within the policy and the amount under reported.   Typically insurance carriers will require you to purchase a policy limit between 80-100% of the value of your property. Submitting a claim may trigger a “coinsurance penalty” if your agent hasn’t recommended the proper coverage values.              </vt:lpstr>
      <vt:lpstr>               Common Coverage Gaps for Bowling Centers    Coinsurance as an example:  A buildings replacement cost is actually valued at $2,000,000 and has an 90% coinsurance clause but is insured for only $1,500,000. Since its insured value is less than 90% of its replacement value, when it suffers a loss, the insurance payout will be subject to the underreporting penalty. For example, if it suffers a $200,000 loss, the insured would recover $1,500,000 ÷ (0.90 × 2,000,000) × 200,000 = $166,666 (less any deductible). In this example, the underreporting penalty would be $33,333.  The most commonly issued coinsurance percentage would be 80% but it can be as high as 100%, which would impose the greatest penalty for underreporting. For this reason, it is vital for values of property to be accurately reported and updated annually to reflect inflation and other increases in cost.               </vt:lpstr>
      <vt:lpstr>               Common Coverage Gaps for Bowling Centers   No Employment Practices Liability Insurance (EPLI):  EPL Insurance protects against lawsuits brought on by employment related claims such as harassment, discrimination, wrongful termination, failure to employ or promote and much more   Small to mid-size businesses are extremely vulnerable to these claims and the costs to defend them can be financially devastating  Common Safeguard Endorsements: Your insurance company is accepting and/or pricing your account on the basis of the following functioning systems: Automatic sprinkler system Ansul (Kitchen) fire suppression systems Automatic burglary alarm – protecting the entire building that has a loud sounding gong or siren on the outside of the building              </vt:lpstr>
      <vt:lpstr>               No-Fault Coverage Explained   Many liability policies include a “medical expense” limit of anywhere from $1,000 - $5,000 per person.  No-Fault coverage means that regardless of who was at fault, it will pay for persons injured on the premises.  A small dollar amount to an injured person may prevent a big lawsuit later on.  For bowling and family entertainment centers, however, this can be a double-edged sword because small bumps and bruises can occur frequently at the lanes or in another entertainment arena.  These amounts do count against the policies claims history for pricing purposes.               </vt:lpstr>
      <vt:lpstr>           Where are the claims coming from?                  </vt:lpstr>
      <vt:lpstr>           Claims Scenario examples                  </vt:lpstr>
      <vt:lpstr>               General Liability Coverage Limits   How much general liability coverage is enough?  Often a tricky question that we should be able to assist with  Most commercial insurance policies provide coverage up to $1,000,000 per any one occurrence/2M Aggregate. Umbrella coverage is available at reasonable premiums for coverage well beyond $1M and may be important to consider if your center:  Service alcohol or offers BYOB to patrons Contains higher hazard attractions in addition to bowling (such as go-karts , laser tag, inflatables, rock walls, etc.)  Jury awards have been growing over time so it is important to consider the limits                </vt:lpstr>
      <vt:lpstr>               General Liability Coverage Limits   How much general liability coverage is enough?  Often a tricky question that we should be able to assist with  Most commercial insurance policies provide coverage up to $1,000,000 per any one occurrence/2M Aggregate. Umbrella coverage is available at reasonable premiums for coverage well beyond $1M and may be important to consider if your center:  Service alcohol or offers BYOB to patrons Contains higher hazard attractions in addition to bowling (such as go-karts , laser tag, inflatables, rock walls, etc.)  Jury awards have been growing over time so it is important to consider the limits                </vt:lpstr>
      <vt:lpstr>                Tips for Mitigating Exposures   Some tips and simple solutions to improve your rating and make your center more attractive to an underwriter:  Signage: Make it crystal clear to your patrons THEY ARE NOT ALLOWED TO CROSS THE FOUL LINE AS DOING SO MAY CAUSE INJURY  Placement of Signage- At counter, decals and stickers near foul line, gutter,  posted on wall, ball returns, etc.) **The warning will reduce the amount of injuries AND provide grounds for denying any frivolous lawsuits  Video Cameras: Installing cameras will allow you to have proof of incidents and obtain accurate information  * The cameras should capture all foul line activity at each bowling lane. (Recommended retention- policy- 1 year more)  Liquor exposure:  Make sure all servers are TIPS trained (or equivalent) Consider an ID scanner (**underage drinking is one of the leading causes of liquor related lawsuits) If you hired security personal, make sure they are fully insured (their claims could become YOUR claims if they aren’t)                 </vt:lpstr>
      <vt:lpstr>                Tips for Mitigating Exposures   Housekeeping issues to continue to keep your center at low risk for a loss:  Proper lighting in all areas  Roof inspections/ maintenance plan  Keep lane conditioning product off the approaches  Lane Oiling Practices-  18-24inch buffer from foul line recommended   Keep potholes in parking lot filled and to a minimum  Properly removing snow and treating icy conditions  Non slip mats at entrance  Marking uneven surfaces (ramps, steps, etc.)  Train your staff to watch for spills of drinks                   </vt:lpstr>
      <vt:lpstr>                 Tips for Mitigating Exposures  Educate your staff on key factors when it comes to claims:  Gather information for incident reports  Bag and tag rental shoes involved in any incidents (evidence)  Was it a “stick” or “slip” at the foul line?  Are there warning signs clearly posted where the incident happened?   Check for debris or spills and be sure to note that on the incident report  If there is video evidence, it should be saved immediately  Gather names and contact information for witnesses  If there is a claim, immediately notify your agent or the carrier                   </vt:lpstr>
      <vt:lpstr>                 Optional Coverage Considerations  Employment Practices Liability Insurance (EPLI) EPL Insurance protects against lawsuits brought on by employment related claims such as harassment, discrimination, wrongful termination, failure to employ or promote and much more.  Small to mid-size businesses are extremely vulnerable to these claims and the costs to defend them can be financially devastating.  Cost Containment Insurance In snowy areas, you may want to consider cost containment insurance to keep your budget intact for snow removal costs.  This seasonal coverage pays for each storm or each inch of snow, excess of an agreed upon threshold.  Prize Indemnity Insurance Prize indemnity insurance can be used to attract more tournaments to play at your center by offering them a chance at their participants winning a large cash prize Adds excitement to the tournament or specific theme night  You can offer tournament organizers the option to add a “kicker” to their tournament by offering a large cash value (or other prize) for getting a hi/lo/jack, or by getting 3 strikes in a row.  Other options are available.                    </vt:lpstr>
    </vt:vector>
  </TitlesOfParts>
  <Company>Edgewood Partners Insurance Center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Redefining Risk</dc:title>
  <dc:creator>Chris Price</dc:creator>
  <cp:lastModifiedBy>Chris Price</cp:lastModifiedBy>
  <cp:revision>45</cp:revision>
  <dcterms:created xsi:type="dcterms:W3CDTF">2015-06-02T15:39:28Z</dcterms:created>
  <dcterms:modified xsi:type="dcterms:W3CDTF">2015-12-07T18:00:03Z</dcterms:modified>
</cp:coreProperties>
</file>